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6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</p:sldIdLst>
  <p:sldSz cy="5143500" cx="9144000"/>
  <p:notesSz cx="6858000" cy="9144000"/>
  <p:embeddedFontLst>
    <p:embeddedFont>
      <p:font typeface="Rubik Medium"/>
      <p:regular r:id="rId49"/>
      <p:bold r:id="rId50"/>
      <p:italic r:id="rId51"/>
      <p:boldItalic r:id="rId52"/>
    </p:embeddedFont>
    <p:embeddedFont>
      <p:font typeface="Roboto"/>
      <p:regular r:id="rId53"/>
      <p:bold r:id="rId54"/>
      <p:italic r:id="rId55"/>
      <p:boldItalic r:id="rId56"/>
    </p:embeddedFont>
    <p:embeddedFont>
      <p:font typeface="Rubik Light"/>
      <p:regular r:id="rId57"/>
      <p:bold r:id="rId58"/>
      <p:italic r:id="rId59"/>
      <p:boldItalic r:id="rId60"/>
    </p:embeddedFont>
    <p:embeddedFont>
      <p:font typeface="Pacifico"/>
      <p:regular r:id="rId61"/>
    </p:embeddedFont>
    <p:embeddedFont>
      <p:font typeface="Rubik"/>
      <p:regular r:id="rId62"/>
      <p:bold r:id="rId63"/>
      <p:italic r:id="rId64"/>
      <p:boldItalic r:id="rId65"/>
    </p:embeddedFont>
    <p:embeddedFont>
      <p:font typeface="Rubik SemiBold"/>
      <p:regular r:id="rId66"/>
      <p:bold r:id="rId67"/>
      <p:italic r:id="rId68"/>
      <p:boldItalic r:id="rId6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DC5F6BDE-AE47-4F27-966D-7A8E5C9C865E}">
  <a:tblStyle styleId="{DC5F6BDE-AE47-4F27-966D-7A8E5C9C865E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font" Target="fonts/RubikMedium-regular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font" Target="fonts/Rubik-regular.fntdata"/><Relationship Id="rId61" Type="http://schemas.openxmlformats.org/officeDocument/2006/relationships/font" Target="fonts/Pacifico-regular.fntdata"/><Relationship Id="rId20" Type="http://schemas.openxmlformats.org/officeDocument/2006/relationships/slide" Target="slides/slide14.xml"/><Relationship Id="rId64" Type="http://schemas.openxmlformats.org/officeDocument/2006/relationships/font" Target="fonts/Rubik-italic.fntdata"/><Relationship Id="rId63" Type="http://schemas.openxmlformats.org/officeDocument/2006/relationships/font" Target="fonts/Rubik-bold.fntdata"/><Relationship Id="rId22" Type="http://schemas.openxmlformats.org/officeDocument/2006/relationships/slide" Target="slides/slide16.xml"/><Relationship Id="rId66" Type="http://schemas.openxmlformats.org/officeDocument/2006/relationships/font" Target="fonts/RubikSemiBold-regular.fntdata"/><Relationship Id="rId21" Type="http://schemas.openxmlformats.org/officeDocument/2006/relationships/slide" Target="slides/slide15.xml"/><Relationship Id="rId65" Type="http://schemas.openxmlformats.org/officeDocument/2006/relationships/font" Target="fonts/Rubik-boldItalic.fntdata"/><Relationship Id="rId24" Type="http://schemas.openxmlformats.org/officeDocument/2006/relationships/slide" Target="slides/slide18.xml"/><Relationship Id="rId68" Type="http://schemas.openxmlformats.org/officeDocument/2006/relationships/font" Target="fonts/RubikSemiBold-italic.fntdata"/><Relationship Id="rId23" Type="http://schemas.openxmlformats.org/officeDocument/2006/relationships/slide" Target="slides/slide17.xml"/><Relationship Id="rId67" Type="http://schemas.openxmlformats.org/officeDocument/2006/relationships/font" Target="fonts/RubikSemiBold-bold.fntdata"/><Relationship Id="rId60" Type="http://schemas.openxmlformats.org/officeDocument/2006/relationships/font" Target="fonts/RubikLight-boldItalic.fntdata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font" Target="fonts/RubikSemiBold-boldItalic.fntdata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RubikMedium-italic.fntdata"/><Relationship Id="rId50" Type="http://schemas.openxmlformats.org/officeDocument/2006/relationships/font" Target="fonts/RubikMedium-bold.fntdata"/><Relationship Id="rId53" Type="http://schemas.openxmlformats.org/officeDocument/2006/relationships/font" Target="fonts/Roboto-regular.fntdata"/><Relationship Id="rId52" Type="http://schemas.openxmlformats.org/officeDocument/2006/relationships/font" Target="fonts/RubikMedium-boldItalic.fntdata"/><Relationship Id="rId11" Type="http://schemas.openxmlformats.org/officeDocument/2006/relationships/slide" Target="slides/slide5.xml"/><Relationship Id="rId55" Type="http://schemas.openxmlformats.org/officeDocument/2006/relationships/font" Target="fonts/Roboto-italic.fntdata"/><Relationship Id="rId10" Type="http://schemas.openxmlformats.org/officeDocument/2006/relationships/slide" Target="slides/slide4.xml"/><Relationship Id="rId54" Type="http://schemas.openxmlformats.org/officeDocument/2006/relationships/font" Target="fonts/Roboto-bold.fntdata"/><Relationship Id="rId13" Type="http://schemas.openxmlformats.org/officeDocument/2006/relationships/slide" Target="slides/slide7.xml"/><Relationship Id="rId57" Type="http://schemas.openxmlformats.org/officeDocument/2006/relationships/font" Target="fonts/RubikLight-regular.fntdata"/><Relationship Id="rId12" Type="http://schemas.openxmlformats.org/officeDocument/2006/relationships/slide" Target="slides/slide6.xml"/><Relationship Id="rId56" Type="http://schemas.openxmlformats.org/officeDocument/2006/relationships/font" Target="fonts/Roboto-boldItalic.fntdata"/><Relationship Id="rId15" Type="http://schemas.openxmlformats.org/officeDocument/2006/relationships/slide" Target="slides/slide9.xml"/><Relationship Id="rId59" Type="http://schemas.openxmlformats.org/officeDocument/2006/relationships/font" Target="fonts/RubikLight-italic.fntdata"/><Relationship Id="rId14" Type="http://schemas.openxmlformats.org/officeDocument/2006/relationships/slide" Target="slides/slide8.xml"/><Relationship Id="rId58" Type="http://schemas.openxmlformats.org/officeDocument/2006/relationships/font" Target="fonts/RubikLight-bold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3271dcffb05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3271dcffb05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u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32796f26af7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32796f26af7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u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328d44cef6a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328d44cef6a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u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2d2f49f5d5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32d2f49f5d5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i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3280c35f636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3280c35f636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i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32cf767c90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32cf767c90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I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3271dcffb05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3271dcffb05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i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2c76b50d181f66e6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2c76b50d181f66e6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i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7320cd4336e0af1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7320cd4336e0af1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050">
                <a:solidFill>
                  <a:srgbClr val="444746"/>
                </a:solidFill>
                <a:latin typeface="Roboto"/>
                <a:ea typeface="Roboto"/>
                <a:cs typeface="Roboto"/>
                <a:sym typeface="Roboto"/>
              </a:rPr>
              <a:t>Lexikalisches Mapping ist wie direktes übersetzten, Ontologisches Mapping bezieht sich auf Konzepte und Ordnungssysteme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3346e8767fe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3346e8767fe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b="1" lang="de" sz="1000">
                <a:solidFill>
                  <a:schemeClr val="dk1"/>
                </a:solidFill>
              </a:rPr>
              <a:t>KI-gestütztes Mapping</a:t>
            </a:r>
            <a:r>
              <a:rPr lang="de" sz="1000">
                <a:solidFill>
                  <a:schemeClr val="dk1"/>
                </a:solidFill>
              </a:rPr>
              <a:t> – Maschinelles Lernen kann helfen, Muster zu erkennen und Mapping-Vorschläge zu automatisieren.</a:t>
            </a:r>
            <a:endParaRPr sz="1000">
              <a:solidFill>
                <a:schemeClr val="dk1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b="1" lang="de" sz="1000">
                <a:solidFill>
                  <a:schemeClr val="dk1"/>
                </a:solidFill>
              </a:rPr>
              <a:t>Regelbasiertes Mapping</a:t>
            </a:r>
            <a:r>
              <a:rPr lang="de" sz="1000">
                <a:solidFill>
                  <a:schemeClr val="dk1"/>
                </a:solidFill>
              </a:rPr>
              <a:t> – Durch Algorithmen können kontextabhängige Regeln berücksichtigt werden.</a:t>
            </a:r>
            <a:endParaRPr sz="1000">
              <a:solidFill>
                <a:schemeClr val="dk1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b="1" lang="de" sz="1000">
                <a:solidFill>
                  <a:schemeClr val="dk1"/>
                </a:solidFill>
              </a:rPr>
              <a:t>Erweiterung der Mapping-Richtlinien</a:t>
            </a:r>
            <a:r>
              <a:rPr lang="de" sz="1000">
                <a:solidFill>
                  <a:schemeClr val="dk1"/>
                </a:solidFill>
              </a:rPr>
              <a:t> – Um die Qualität und Konsistenz der Zuordnungen zu verbessern, müssen Mapping-Standards weiterentwickelt werden.</a:t>
            </a:r>
            <a:endParaRPr sz="1000">
              <a:solidFill>
                <a:schemeClr val="dk1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de" sz="1000">
                <a:solidFill>
                  <a:schemeClr val="dk1"/>
                </a:solidFill>
              </a:rPr>
              <a:t>Establish semantic similarity between terms</a:t>
            </a:r>
            <a:endParaRPr sz="1000">
              <a:solidFill>
                <a:schemeClr val="dk1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de" sz="1000">
                <a:solidFill>
                  <a:schemeClr val="dk1"/>
                </a:solidFill>
              </a:rPr>
              <a:t>Generation of sentence embeddings for each description. These embeddings should represent the semantic meaning of the terms in a dense vector space.</a:t>
            </a:r>
            <a:endParaRPr sz="1000">
              <a:solidFill>
                <a:schemeClr val="dk1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de" sz="1000">
                <a:solidFill>
                  <a:schemeClr val="dk1"/>
                </a:solidFill>
              </a:rPr>
              <a:t>After obtaining the sentence embeddings for both SNOMED and ICD-10 terms, you can compare the embeddings to calculate their similarity. </a:t>
            </a:r>
            <a:endParaRPr sz="1000">
              <a:solidFill>
                <a:schemeClr val="dk1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de" sz="1000">
                <a:solidFill>
                  <a:schemeClr val="dk1"/>
                </a:solidFill>
              </a:rPr>
              <a:t>Terms that are semantically close in meaning (even though they are from different taxonomies) will have embeddings that are close to each other in the vector space. (Euclidean distance)</a:t>
            </a:r>
            <a:endParaRPr sz="1000">
              <a:solidFill>
                <a:schemeClr val="dk1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de" sz="1000">
                <a:solidFill>
                  <a:schemeClr val="dk1"/>
                </a:solidFill>
              </a:rPr>
              <a:t>Fine-tuning these models specifically on labeled SNOMED-to-ICD-10 mapping data would further enhance their ability to perform accurate mappings based on semantic similarity.</a:t>
            </a:r>
            <a:endParaRPr sz="10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32dc0b83c3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32dc0b83c3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I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2bc9ce177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32bc9ce177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u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32cd766c734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32cd766c734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I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32cd766c734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32cd766c734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I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32cd766c734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32cd766c734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I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2aff53bf5b4a936f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2aff53bf5b4a936f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I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5396c1db52c90d6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5396c1db52c90d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 es ist wichtig, epidemiologisch bestätige Patienten zu unterscheiden.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3271dcffb05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3271dcffb05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M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32f93048344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32f93048344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M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32a169c83a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32a169c83a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M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32796f26af7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32796f26af7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M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32cca759902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32cca759902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de"/>
              <a:t>M Für 41 von 41 SNOMED-CT-Codes konnte ein passender ICD-Code gemappt werden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2796f26af7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2796f26af7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u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32bcd18d20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32bcd18d20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terminal erläutern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2af8059e631_2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2af8059e631_2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M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32796f26af7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32796f26af7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B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32d24fec4d4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" name="Google Shape;543;g32d24fec4d4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B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32f5fa98d72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7" name="Google Shape;557;g32f5fa98d72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B</a:t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32f5fa98d72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Google Shape;562;g32f5fa98d72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b</a:t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3271dcffb05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3271dcffb05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b</a:t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32cf767c909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5" name="Google Shape;575;g32cf767c909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b</a:t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32cccb638f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32cccb638f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32796f26af7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Google Shape;603;g32796f26af7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M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2f2aac1efb_1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32f2aac1efb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u</a:t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g3271dcffb05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1" name="Google Shape;611;g3271dcffb05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3271dcffb05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3271dcffb05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32796f26af7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2" name="Google Shape;622;g32796f26af7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2f2aac1efb_1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2f2aac1efb_1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u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2f2aac1efb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32f2aac1efb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271dcffb0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271dcffb0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u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329732a503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329732a503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u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2d45fb4842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32d45fb4842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u</a:t>
            </a:r>
            <a:br>
              <a:rPr lang="de"/>
            </a:br>
            <a:r>
              <a:rPr lang="de"/>
              <a:t>terminale/endständige Codes vs. nicht-terminale Codes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mit zunehmender Kodiertiefe werden die Krankheiten spezifischer kodiert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g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g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g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b="0" l="0" r="0" t="24477"/>
          <a:stretch/>
        </p:blipFill>
        <p:spPr>
          <a:xfrm>
            <a:off x="0" y="1259038"/>
            <a:ext cx="9144000" cy="3884474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/>
          <p:nvPr>
            <p:ph idx="1" type="body"/>
          </p:nvPr>
        </p:nvSpPr>
        <p:spPr>
          <a:xfrm>
            <a:off x="209550" y="3829525"/>
            <a:ext cx="8605500" cy="76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SzPts val="700"/>
              <a:buChar char="■"/>
              <a:defRPr sz="700"/>
            </a:lvl6pPr>
            <a:lvl7pPr indent="-266700" lvl="6" marL="3200400">
              <a:spcBef>
                <a:spcPts val="0"/>
              </a:spcBef>
              <a:spcAft>
                <a:spcPts val="0"/>
              </a:spcAft>
              <a:buSzPts val="600"/>
              <a:buChar char="●"/>
              <a:defRPr sz="600"/>
            </a:lvl7pPr>
            <a:lvl8pPr indent="-260350" lvl="7" marL="3657600">
              <a:spcBef>
                <a:spcPts val="0"/>
              </a:spcBef>
              <a:spcAft>
                <a:spcPts val="0"/>
              </a:spcAft>
              <a:buSzPts val="500"/>
              <a:buChar char="○"/>
              <a:defRPr sz="500"/>
            </a:lvl8pPr>
            <a:lvl9pPr indent="-254000" lvl="8" marL="4114800">
              <a:spcBef>
                <a:spcPts val="0"/>
              </a:spcBef>
              <a:spcAft>
                <a:spcPts val="0"/>
              </a:spcAft>
              <a:buSzPts val="400"/>
              <a:buChar char="■"/>
              <a:defRPr sz="400"/>
            </a:lvl9pPr>
          </a:lstStyle>
          <a:p/>
        </p:txBody>
      </p:sp>
      <p:sp>
        <p:nvSpPr>
          <p:cNvPr id="12" name="Google Shape;12;p2"/>
          <p:cNvSpPr txBox="1"/>
          <p:nvPr/>
        </p:nvSpPr>
        <p:spPr>
          <a:xfrm>
            <a:off x="6588250" y="158350"/>
            <a:ext cx="1129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>
                <a:solidFill>
                  <a:schemeClr val="accent3"/>
                </a:solidFill>
              </a:rPr>
              <a:t>in Kooperation mit</a:t>
            </a:r>
            <a:endParaRPr sz="800">
              <a:solidFill>
                <a:schemeClr val="accent3"/>
              </a:solidFill>
            </a:endParaRPr>
          </a:p>
        </p:txBody>
      </p:sp>
      <p:pic>
        <p:nvPicPr>
          <p:cNvPr id="13" name="Google Shape;13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7900" y="432201"/>
            <a:ext cx="2342350" cy="6324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424875"/>
            <a:ext cx="2593788" cy="64710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2"/>
          <p:cNvSpPr txBox="1"/>
          <p:nvPr/>
        </p:nvSpPr>
        <p:spPr>
          <a:xfrm>
            <a:off x="209700" y="4749025"/>
            <a:ext cx="8605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de" sz="1300">
                <a:solidFill>
                  <a:schemeClr val="lt2"/>
                </a:solidFill>
                <a:latin typeface="Rubik Medium"/>
                <a:ea typeface="Rubik Medium"/>
                <a:cs typeface="Rubik Medium"/>
                <a:sym typeface="Rubik Medium"/>
              </a:rPr>
              <a:t>Biomedizinische Informatik und Data Science - Online-Master und Hochschulzertifikate</a:t>
            </a:r>
            <a:endParaRPr sz="1300">
              <a:solidFill>
                <a:schemeClr val="lt2"/>
              </a:solidFill>
              <a:latin typeface="Rubik Medium"/>
              <a:ea typeface="Rubik Medium"/>
              <a:cs typeface="Rubik Medium"/>
              <a:sym typeface="Rubik Medium"/>
            </a:endParaRPr>
          </a:p>
        </p:txBody>
      </p:sp>
      <p:pic>
        <p:nvPicPr>
          <p:cNvPr id="16" name="Google Shape;16;p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88250" y="466151"/>
            <a:ext cx="2342350" cy="578487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2"/>
          <p:cNvSpPr txBox="1"/>
          <p:nvPr>
            <p:ph type="title"/>
          </p:nvPr>
        </p:nvSpPr>
        <p:spPr>
          <a:xfrm>
            <a:off x="209550" y="2057150"/>
            <a:ext cx="8605500" cy="96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83359"/>
              </a:buClr>
              <a:buSzPts val="3000"/>
              <a:buNone/>
              <a:defRPr b="1" sz="3000">
                <a:solidFill>
                  <a:srgbClr val="083359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2" type="subTitle"/>
          </p:nvPr>
        </p:nvSpPr>
        <p:spPr>
          <a:xfrm>
            <a:off x="209550" y="3094125"/>
            <a:ext cx="8605500" cy="55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8608C"/>
              </a:buClr>
              <a:buSzPts val="2000"/>
              <a:buNone/>
              <a:defRPr sz="2000">
                <a:solidFill>
                  <a:srgbClr val="18608C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/>
        </p:nvSpPr>
        <p:spPr>
          <a:xfrm>
            <a:off x="6774500" y="4415650"/>
            <a:ext cx="1526100" cy="47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83359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3" name="Google Shape;53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55600" lvl="0" marL="457200" algn="ctr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1pPr>
            <a:lvl2pPr indent="-330200" lvl="1" marL="91440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54" name="Google Shape;54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elfolie 1">
  <p:cSld name="TITLE_1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13"/>
          <p:cNvPicPr preferRelativeResize="0"/>
          <p:nvPr/>
        </p:nvPicPr>
        <p:blipFill rotWithShape="1">
          <a:blip r:embed="rId2">
            <a:alphaModFix/>
          </a:blip>
          <a:srcRect b="0" l="0" r="0" t="24477"/>
          <a:stretch/>
        </p:blipFill>
        <p:spPr>
          <a:xfrm>
            <a:off x="0" y="1259038"/>
            <a:ext cx="9144000" cy="3884474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3"/>
          <p:cNvSpPr txBox="1"/>
          <p:nvPr>
            <p:ph idx="1" type="body"/>
          </p:nvPr>
        </p:nvSpPr>
        <p:spPr>
          <a:xfrm>
            <a:off x="209550" y="3829525"/>
            <a:ext cx="8605500" cy="76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SzPts val="700"/>
              <a:buChar char="■"/>
              <a:defRPr sz="700"/>
            </a:lvl6pPr>
            <a:lvl7pPr indent="-266700" lvl="6" marL="3200400">
              <a:spcBef>
                <a:spcPts val="0"/>
              </a:spcBef>
              <a:spcAft>
                <a:spcPts val="0"/>
              </a:spcAft>
              <a:buSzPts val="600"/>
              <a:buChar char="●"/>
              <a:defRPr sz="600"/>
            </a:lvl7pPr>
            <a:lvl8pPr indent="-260350" lvl="7" marL="3657600">
              <a:spcBef>
                <a:spcPts val="0"/>
              </a:spcBef>
              <a:spcAft>
                <a:spcPts val="0"/>
              </a:spcAft>
              <a:buSzPts val="500"/>
              <a:buChar char="○"/>
              <a:defRPr sz="500"/>
            </a:lvl8pPr>
            <a:lvl9pPr indent="-254000" lvl="8" marL="4114800">
              <a:spcBef>
                <a:spcPts val="0"/>
              </a:spcBef>
              <a:spcAft>
                <a:spcPts val="0"/>
              </a:spcAft>
              <a:buSzPts val="400"/>
              <a:buChar char="■"/>
              <a:defRPr sz="400"/>
            </a:lvl9pPr>
          </a:lstStyle>
          <a:p/>
        </p:txBody>
      </p:sp>
      <p:sp>
        <p:nvSpPr>
          <p:cNvPr id="60" name="Google Shape;60;p13"/>
          <p:cNvSpPr txBox="1"/>
          <p:nvPr/>
        </p:nvSpPr>
        <p:spPr>
          <a:xfrm>
            <a:off x="6588250" y="158350"/>
            <a:ext cx="1129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>
                <a:solidFill>
                  <a:schemeClr val="accent3"/>
                </a:solidFill>
              </a:rPr>
              <a:t>in Kooperation mit</a:t>
            </a:r>
            <a:endParaRPr sz="800">
              <a:solidFill>
                <a:schemeClr val="accent3"/>
              </a:solidFill>
            </a:endParaRPr>
          </a:p>
        </p:txBody>
      </p:sp>
      <p:pic>
        <p:nvPicPr>
          <p:cNvPr id="61" name="Google Shape;61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7900" y="432201"/>
            <a:ext cx="2342350" cy="632441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424875"/>
            <a:ext cx="2593788" cy="64710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3"/>
          <p:cNvSpPr txBox="1"/>
          <p:nvPr/>
        </p:nvSpPr>
        <p:spPr>
          <a:xfrm>
            <a:off x="209700" y="4749025"/>
            <a:ext cx="8605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de" sz="1300">
                <a:solidFill>
                  <a:schemeClr val="lt2"/>
                </a:solidFill>
                <a:latin typeface="Rubik Medium"/>
                <a:ea typeface="Rubik Medium"/>
                <a:cs typeface="Rubik Medium"/>
                <a:sym typeface="Rubik Medium"/>
              </a:rPr>
              <a:t>Biomedizinische Informatik und Data Science - Online-Master und Hochschulzertifikate</a:t>
            </a:r>
            <a:endParaRPr sz="1300">
              <a:solidFill>
                <a:schemeClr val="lt2"/>
              </a:solidFill>
              <a:latin typeface="Rubik Medium"/>
              <a:ea typeface="Rubik Medium"/>
              <a:cs typeface="Rubik Medium"/>
              <a:sym typeface="Rubik Medium"/>
            </a:endParaRPr>
          </a:p>
        </p:txBody>
      </p:sp>
      <p:pic>
        <p:nvPicPr>
          <p:cNvPr id="64" name="Google Shape;64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88250" y="466151"/>
            <a:ext cx="2342350" cy="578487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3"/>
          <p:cNvSpPr txBox="1"/>
          <p:nvPr>
            <p:ph type="title"/>
          </p:nvPr>
        </p:nvSpPr>
        <p:spPr>
          <a:xfrm>
            <a:off x="209550" y="2057150"/>
            <a:ext cx="8605500" cy="96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83359"/>
              </a:buClr>
              <a:buSzPts val="3000"/>
              <a:buNone/>
              <a:defRPr b="1" sz="3000">
                <a:solidFill>
                  <a:srgbClr val="083359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6" name="Google Shape;66;p13"/>
          <p:cNvSpPr txBox="1"/>
          <p:nvPr>
            <p:ph idx="2" type="subTitle"/>
          </p:nvPr>
        </p:nvSpPr>
        <p:spPr>
          <a:xfrm>
            <a:off x="209550" y="3094125"/>
            <a:ext cx="8605500" cy="55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8608C"/>
              </a:buClr>
              <a:buSzPts val="2000"/>
              <a:buNone/>
              <a:defRPr sz="2000">
                <a:solidFill>
                  <a:srgbClr val="18608C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67" name="Google Shape;67;p13"/>
          <p:cNvSpPr txBox="1"/>
          <p:nvPr/>
        </p:nvSpPr>
        <p:spPr>
          <a:xfrm>
            <a:off x="6774500" y="4415650"/>
            <a:ext cx="1526100" cy="47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83359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elfolie 2">
  <p:cSld name="TITLE_2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4"/>
          <p:cNvPicPr preferRelativeResize="0"/>
          <p:nvPr/>
        </p:nvPicPr>
        <p:blipFill rotWithShape="1">
          <a:blip r:embed="rId2">
            <a:alphaModFix/>
          </a:blip>
          <a:srcRect b="0" l="0" r="0" t="24477"/>
          <a:stretch/>
        </p:blipFill>
        <p:spPr>
          <a:xfrm>
            <a:off x="0" y="1259038"/>
            <a:ext cx="9144000" cy="3884474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4"/>
          <p:cNvSpPr txBox="1"/>
          <p:nvPr>
            <p:ph idx="1" type="body"/>
          </p:nvPr>
        </p:nvSpPr>
        <p:spPr>
          <a:xfrm>
            <a:off x="209550" y="3829525"/>
            <a:ext cx="8605500" cy="76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SzPts val="700"/>
              <a:buChar char="■"/>
              <a:defRPr sz="700"/>
            </a:lvl6pPr>
            <a:lvl7pPr indent="-266700" lvl="6" marL="3200400">
              <a:spcBef>
                <a:spcPts val="0"/>
              </a:spcBef>
              <a:spcAft>
                <a:spcPts val="0"/>
              </a:spcAft>
              <a:buSzPts val="600"/>
              <a:buChar char="●"/>
              <a:defRPr sz="600"/>
            </a:lvl7pPr>
            <a:lvl8pPr indent="-260350" lvl="7" marL="3657600">
              <a:spcBef>
                <a:spcPts val="0"/>
              </a:spcBef>
              <a:spcAft>
                <a:spcPts val="0"/>
              </a:spcAft>
              <a:buSzPts val="500"/>
              <a:buChar char="○"/>
              <a:defRPr sz="500"/>
            </a:lvl8pPr>
            <a:lvl9pPr indent="-254000" lvl="8" marL="4114800">
              <a:spcBef>
                <a:spcPts val="0"/>
              </a:spcBef>
              <a:spcAft>
                <a:spcPts val="0"/>
              </a:spcAft>
              <a:buSzPts val="400"/>
              <a:buChar char="■"/>
              <a:defRPr sz="400"/>
            </a:lvl9pPr>
          </a:lstStyle>
          <a:p/>
        </p:txBody>
      </p:sp>
      <p:sp>
        <p:nvSpPr>
          <p:cNvPr id="71" name="Google Shape;71;p14"/>
          <p:cNvSpPr txBox="1"/>
          <p:nvPr/>
        </p:nvSpPr>
        <p:spPr>
          <a:xfrm>
            <a:off x="6588250" y="158350"/>
            <a:ext cx="1129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>
                <a:solidFill>
                  <a:schemeClr val="accent3"/>
                </a:solidFill>
              </a:rPr>
              <a:t>in Kooperation mit</a:t>
            </a:r>
            <a:endParaRPr sz="800">
              <a:solidFill>
                <a:schemeClr val="accent3"/>
              </a:solidFill>
            </a:endParaRPr>
          </a:p>
        </p:txBody>
      </p:sp>
      <p:pic>
        <p:nvPicPr>
          <p:cNvPr id="72" name="Google Shape;7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7900" y="432201"/>
            <a:ext cx="2342350" cy="632441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424875"/>
            <a:ext cx="2593788" cy="64710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4"/>
          <p:cNvSpPr txBox="1"/>
          <p:nvPr/>
        </p:nvSpPr>
        <p:spPr>
          <a:xfrm>
            <a:off x="209700" y="4749025"/>
            <a:ext cx="8605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de" sz="1300">
                <a:solidFill>
                  <a:schemeClr val="lt2"/>
                </a:solidFill>
                <a:latin typeface="Rubik Medium"/>
                <a:ea typeface="Rubik Medium"/>
                <a:cs typeface="Rubik Medium"/>
                <a:sym typeface="Rubik Medium"/>
              </a:rPr>
              <a:t>Biomedizinische Informatik und Data Science - Online-Master und Hochschulzertifikate</a:t>
            </a:r>
            <a:endParaRPr sz="1300">
              <a:solidFill>
                <a:schemeClr val="lt2"/>
              </a:solidFill>
              <a:latin typeface="Rubik Medium"/>
              <a:ea typeface="Rubik Medium"/>
              <a:cs typeface="Rubik Medium"/>
              <a:sym typeface="Rubik Medium"/>
            </a:endParaRPr>
          </a:p>
        </p:txBody>
      </p:sp>
      <p:pic>
        <p:nvPicPr>
          <p:cNvPr id="75" name="Google Shape;75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88250" y="466151"/>
            <a:ext cx="2342350" cy="578487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4"/>
          <p:cNvSpPr txBox="1"/>
          <p:nvPr>
            <p:ph type="title"/>
          </p:nvPr>
        </p:nvSpPr>
        <p:spPr>
          <a:xfrm>
            <a:off x="209550" y="2057150"/>
            <a:ext cx="8605500" cy="96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83359"/>
              </a:buClr>
              <a:buSzPts val="3000"/>
              <a:buNone/>
              <a:defRPr b="1" sz="3000">
                <a:solidFill>
                  <a:srgbClr val="083359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7" name="Google Shape;77;p14"/>
          <p:cNvSpPr txBox="1"/>
          <p:nvPr>
            <p:ph idx="2" type="subTitle"/>
          </p:nvPr>
        </p:nvSpPr>
        <p:spPr>
          <a:xfrm>
            <a:off x="209550" y="3094125"/>
            <a:ext cx="8605500" cy="55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8608C"/>
              </a:buClr>
              <a:buSzPts val="2000"/>
              <a:buNone/>
              <a:defRPr sz="2000">
                <a:solidFill>
                  <a:srgbClr val="18608C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78" name="Google Shape;78;p14"/>
          <p:cNvSpPr txBox="1"/>
          <p:nvPr/>
        </p:nvSpPr>
        <p:spPr>
          <a:xfrm>
            <a:off x="6774500" y="4415650"/>
            <a:ext cx="1526100" cy="47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83359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75"/>
            <a:ext cx="9144000" cy="5143424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Font typeface="Rubik"/>
              <a:buNone/>
              <a:defRPr sz="3000">
                <a:latin typeface="Rubik"/>
                <a:ea typeface="Rubik"/>
                <a:cs typeface="Rubik"/>
                <a:sym typeface="Rubi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" name="Google Shape;34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7" name="Google Shape;37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8" name="Google Shape;3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1" name="Google Shape;41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5" name="Google Shape;45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6" name="Google Shape;46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</a:lstStyle>
          <a:p/>
        </p:txBody>
      </p:sp>
      <p:sp>
        <p:nvSpPr>
          <p:cNvPr id="50" name="Google Shape;50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8608C"/>
              </a:buClr>
              <a:buSzPts val="2800"/>
              <a:buFont typeface="Rubik"/>
              <a:buNone/>
              <a:defRPr sz="2800">
                <a:solidFill>
                  <a:srgbClr val="18608C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556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83359"/>
              </a:buClr>
              <a:buSzPts val="2000"/>
              <a:buFont typeface="Rubik"/>
              <a:buChar char="●"/>
              <a:defRPr sz="2000">
                <a:solidFill>
                  <a:srgbClr val="083359"/>
                </a:solidFill>
                <a:latin typeface="Rubik"/>
                <a:ea typeface="Rubik"/>
                <a:cs typeface="Rubik"/>
                <a:sym typeface="Rubik"/>
              </a:defRPr>
            </a:lvl1pPr>
            <a:lvl2pPr indent="-3302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83359"/>
              </a:buClr>
              <a:buSzPts val="1600"/>
              <a:buFont typeface="Rubik"/>
              <a:buChar char="○"/>
              <a:defRPr sz="1600">
                <a:solidFill>
                  <a:srgbClr val="083359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302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83359"/>
              </a:buClr>
              <a:buSzPts val="1600"/>
              <a:buFont typeface="Rubik"/>
              <a:buChar char="■"/>
              <a:defRPr sz="1600">
                <a:solidFill>
                  <a:srgbClr val="083359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302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83359"/>
              </a:buClr>
              <a:buSzPts val="1600"/>
              <a:buFont typeface="Rubik"/>
              <a:buChar char="●"/>
              <a:defRPr sz="1600">
                <a:solidFill>
                  <a:srgbClr val="083359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302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83359"/>
              </a:buClr>
              <a:buSzPts val="1600"/>
              <a:buFont typeface="Rubik"/>
              <a:buChar char="○"/>
              <a:defRPr sz="1600">
                <a:solidFill>
                  <a:srgbClr val="083359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302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83359"/>
              </a:buClr>
              <a:buSzPts val="1600"/>
              <a:buFont typeface="Rubik"/>
              <a:buChar char="■"/>
              <a:defRPr sz="1600">
                <a:solidFill>
                  <a:srgbClr val="083359"/>
                </a:solidFill>
                <a:latin typeface="Rubik"/>
                <a:ea typeface="Rubik"/>
                <a:cs typeface="Rubik"/>
                <a:sym typeface="Rubik"/>
              </a:defRPr>
            </a:lvl6pPr>
            <a:lvl7pPr indent="-3302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83359"/>
              </a:buClr>
              <a:buSzPts val="1600"/>
              <a:buFont typeface="Rubik"/>
              <a:buChar char="●"/>
              <a:defRPr sz="1600">
                <a:solidFill>
                  <a:srgbClr val="083359"/>
                </a:solidFill>
                <a:latin typeface="Rubik"/>
                <a:ea typeface="Rubik"/>
                <a:cs typeface="Rubik"/>
                <a:sym typeface="Rubik"/>
              </a:defRPr>
            </a:lvl7pPr>
            <a:lvl8pPr indent="-3302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83359"/>
              </a:buClr>
              <a:buSzPts val="1600"/>
              <a:buFont typeface="Rubik"/>
              <a:buChar char="○"/>
              <a:defRPr sz="1600">
                <a:solidFill>
                  <a:srgbClr val="083359"/>
                </a:solidFill>
                <a:latin typeface="Rubik"/>
                <a:ea typeface="Rubik"/>
                <a:cs typeface="Rubik"/>
                <a:sym typeface="Rubik"/>
              </a:defRPr>
            </a:lvl8pPr>
            <a:lvl9pPr indent="-3302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83359"/>
              </a:buClr>
              <a:buSzPts val="1600"/>
              <a:buFont typeface="Rubik"/>
              <a:buChar char="■"/>
              <a:defRPr sz="1600">
                <a:solidFill>
                  <a:srgbClr val="083359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spd="med">
    <p:push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4.png"/><Relationship Id="rId4" Type="http://schemas.openxmlformats.org/officeDocument/2006/relationships/image" Target="../media/image15.png"/><Relationship Id="rId5" Type="http://schemas.openxmlformats.org/officeDocument/2006/relationships/image" Target="../media/image26.png"/><Relationship Id="rId6" Type="http://schemas.openxmlformats.org/officeDocument/2006/relationships/image" Target="../media/image28.png"/><Relationship Id="rId7" Type="http://schemas.openxmlformats.org/officeDocument/2006/relationships/image" Target="../media/image3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7.png"/><Relationship Id="rId4" Type="http://schemas.openxmlformats.org/officeDocument/2006/relationships/image" Target="../media/image30.png"/><Relationship Id="rId5" Type="http://schemas.openxmlformats.org/officeDocument/2006/relationships/hyperlink" Target="https://loinc.org/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png"/><Relationship Id="rId4" Type="http://schemas.openxmlformats.org/officeDocument/2006/relationships/image" Target="../media/image15.png"/><Relationship Id="rId5" Type="http://schemas.openxmlformats.org/officeDocument/2006/relationships/image" Target="../media/image2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rucore.libraries.rutgers.edu/rutgers-lib/49049/PDF/1/play/" TargetMode="External"/><Relationship Id="rId4" Type="http://schemas.openxmlformats.org/officeDocument/2006/relationships/hyperlink" Target="https://www.snomed.org/maps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pmc.ncbi.nlm.nih.gov/articles/PMC5333287/" TargetMode="External"/><Relationship Id="rId4" Type="http://schemas.openxmlformats.org/officeDocument/2006/relationships/hyperlink" Target="https://www.nlm.nih.gov/research/umls/mapping_projects/snomedct_to_icd10cm_tech_spec_20130601.pdf" TargetMode="External"/><Relationship Id="rId5" Type="http://schemas.openxmlformats.org/officeDocument/2006/relationships/hyperlink" Target="https://www.nlm.nih.gov/research/umls/mapping_projects/snomedct_to_icd10cm_tech_spec_20130601.pdf" TargetMode="External"/><Relationship Id="rId6" Type="http://schemas.openxmlformats.org/officeDocument/2006/relationships/image" Target="../media/image34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6.png"/><Relationship Id="rId6" Type="http://schemas.openxmlformats.org/officeDocument/2006/relationships/image" Target="../media/image8.png"/><Relationship Id="rId7" Type="http://schemas.openxmlformats.org/officeDocument/2006/relationships/image" Target="../media/image1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termbrowser.nhs.uk/" TargetMode="External"/><Relationship Id="rId4" Type="http://schemas.openxmlformats.org/officeDocument/2006/relationships/hyperlink" Target="https://imagic.nlm.nih.gov/imagic/code/map" TargetMode="External"/><Relationship Id="rId5" Type="http://schemas.openxmlformats.org/officeDocument/2006/relationships/image" Target="../media/image35.png"/><Relationship Id="rId6" Type="http://schemas.openxmlformats.org/officeDocument/2006/relationships/image" Target="../media/image33.png"/><Relationship Id="rId7" Type="http://schemas.openxmlformats.org/officeDocument/2006/relationships/image" Target="../media/image36.png"/><Relationship Id="rId8" Type="http://schemas.openxmlformats.org/officeDocument/2006/relationships/image" Target="../media/image3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9.png"/><Relationship Id="rId4" Type="http://schemas.openxmlformats.org/officeDocument/2006/relationships/hyperlink" Target="https://www.kbv.de/html/54367.php" TargetMode="External"/><Relationship Id="rId5" Type="http://schemas.openxmlformats.org/officeDocument/2006/relationships/hyperlink" Target="https://github.com/bennyb-bio/Group-A-Project/blob/main/Mapping-Strategie/Analysis_of_Observations_and_Conditions.ipynb" TargetMode="External"/><Relationship Id="rId6" Type="http://schemas.openxmlformats.org/officeDocument/2006/relationships/image" Target="../media/image3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0.jpg"/><Relationship Id="rId4" Type="http://schemas.openxmlformats.org/officeDocument/2006/relationships/image" Target="../media/image43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5.jpg"/><Relationship Id="rId4" Type="http://schemas.openxmlformats.org/officeDocument/2006/relationships/image" Target="../media/image44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2.png"/><Relationship Id="rId4" Type="http://schemas.openxmlformats.org/officeDocument/2006/relationships/image" Target="../media/image46.png"/><Relationship Id="rId5" Type="http://schemas.openxmlformats.org/officeDocument/2006/relationships/image" Target="../media/image50.png"/><Relationship Id="rId6" Type="http://schemas.openxmlformats.org/officeDocument/2006/relationships/image" Target="../media/image53.png"/><Relationship Id="rId7" Type="http://schemas.openxmlformats.org/officeDocument/2006/relationships/hyperlink" Target="https://www.argentina.gob.ar/sites/default/files/algoritmos-ar-ce.pdf" TargetMode="External"/><Relationship Id="rId8" Type="http://schemas.openxmlformats.org/officeDocument/2006/relationships/image" Target="../media/image5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7.png"/><Relationship Id="rId4" Type="http://schemas.openxmlformats.org/officeDocument/2006/relationships/image" Target="../media/image4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63.png"/><Relationship Id="rId4" Type="http://schemas.openxmlformats.org/officeDocument/2006/relationships/image" Target="../media/image15.png"/><Relationship Id="rId5" Type="http://schemas.openxmlformats.org/officeDocument/2006/relationships/image" Target="../media/image2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s://github.com/bennyb-bio/Group-A-Project/blob/main/Code/Mapping%2BVisualisierung%2BValidierung%20(1).ipynb" TargetMode="External"/><Relationship Id="rId4" Type="http://schemas.openxmlformats.org/officeDocument/2006/relationships/image" Target="../media/image3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6.png"/><Relationship Id="rId4" Type="http://schemas.openxmlformats.org/officeDocument/2006/relationships/image" Target="../media/image5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54.png"/><Relationship Id="rId4" Type="http://schemas.openxmlformats.org/officeDocument/2006/relationships/image" Target="../media/image58.png"/><Relationship Id="rId5" Type="http://schemas.openxmlformats.org/officeDocument/2006/relationships/image" Target="../media/image6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60.png"/><Relationship Id="rId4" Type="http://schemas.openxmlformats.org/officeDocument/2006/relationships/image" Target="../media/image59.png"/><Relationship Id="rId5" Type="http://schemas.openxmlformats.org/officeDocument/2006/relationships/image" Target="../media/image66.png"/><Relationship Id="rId6" Type="http://schemas.openxmlformats.org/officeDocument/2006/relationships/image" Target="../media/image62.png"/><Relationship Id="rId7" Type="http://schemas.openxmlformats.org/officeDocument/2006/relationships/image" Target="../media/image64.png"/><Relationship Id="rId8" Type="http://schemas.openxmlformats.org/officeDocument/2006/relationships/image" Target="../media/image6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68.png"/><Relationship Id="rId4" Type="http://schemas.openxmlformats.org/officeDocument/2006/relationships/image" Target="../media/image67.png"/><Relationship Id="rId5" Type="http://schemas.openxmlformats.org/officeDocument/2006/relationships/image" Target="../media/image69.png"/><Relationship Id="rId6" Type="http://schemas.openxmlformats.org/officeDocument/2006/relationships/image" Target="../media/image71.png"/><Relationship Id="rId7" Type="http://schemas.openxmlformats.org/officeDocument/2006/relationships/image" Target="../media/image70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5.png"/><Relationship Id="rId6" Type="http://schemas.openxmlformats.org/officeDocument/2006/relationships/image" Target="../media/image22.png"/><Relationship Id="rId7" Type="http://schemas.openxmlformats.org/officeDocument/2006/relationships/image" Target="../media/image18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1" Type="http://schemas.openxmlformats.org/officeDocument/2006/relationships/hyperlink" Target="https://www.cihi.ca/sites/default/files/document/coder-education-snomed-icd-10-ca-maps-manual-en.pdf" TargetMode="External"/><Relationship Id="rId10" Type="http://schemas.openxmlformats.org/officeDocument/2006/relationships/hyperlink" Target="https://www.nlm.nih.gov/research/umls/mapping_projects/snomedct_to_icd10cm_tech_spec_20130601.pdf" TargetMode="External"/><Relationship Id="rId13" Type="http://schemas.openxmlformats.org/officeDocument/2006/relationships/hyperlink" Target="https://browser.ihtsdotools.org/" TargetMode="External"/><Relationship Id="rId12" Type="http://schemas.openxmlformats.org/officeDocument/2006/relationships/hyperlink" Target="https://qdrant.tech/articles/what-are-embeddings/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hyperlink" Target="https://www.bfarm.de/DE/Kodiersysteme/_node.html" TargetMode="External"/><Relationship Id="rId4" Type="http://schemas.openxmlformats.org/officeDocument/2006/relationships/hyperlink" Target="https://loinc.org/sars-cov-2-and-covid-19/" TargetMode="External"/><Relationship Id="rId9" Type="http://schemas.openxmlformats.org/officeDocument/2006/relationships/hyperlink" Target="https://doi.org/10.1093/bioinformatics/btz682" TargetMode="External"/><Relationship Id="rId15" Type="http://schemas.openxmlformats.org/officeDocument/2006/relationships/hyperlink" Target="https://www.who.int/publications/i/item/WHO-2019-nCoV-Surveillance_Case_Definition-2022.1" TargetMode="External"/><Relationship Id="rId14" Type="http://schemas.openxmlformats.org/officeDocument/2006/relationships/hyperlink" Target="https://imagic.nlm.nih.gov/imagic/code/map" TargetMode="External"/><Relationship Id="rId17" Type="http://schemas.openxmlformats.org/officeDocument/2006/relationships/hyperlink" Target="https://www.argentina.gob.ar/sites/default/files/algoritmos-ar-ce.pdf" TargetMode="External"/><Relationship Id="rId16" Type="http://schemas.openxmlformats.org/officeDocument/2006/relationships/hyperlink" Target="https://www.rki.de/DE/Themen/Infektionskrankheiten/Infektionskrankheiten-A-Z/C/COVID-19/Falldefinition.pdf?__blob=publicationFile&amp;v=1" TargetMode="External"/><Relationship Id="rId5" Type="http://schemas.openxmlformats.org/officeDocument/2006/relationships/hyperlink" Target="https://www.snomed.org/what-is-snomed-ct" TargetMode="External"/><Relationship Id="rId19" Type="http://schemas.openxmlformats.org/officeDocument/2006/relationships/hyperlink" Target="https://www.gkv-spitzenverband.de/media/dokumente/krankenversicherung_1/krankenhaeuser/drg/drg_2024/DKR_Version_2024_Stand_23.10.2023.pdf?utm_source=chatgpt.com" TargetMode="External"/><Relationship Id="rId6" Type="http://schemas.openxmlformats.org/officeDocument/2006/relationships/hyperlink" Target="https://www.kbv.de/html/54367.php" TargetMode="External"/><Relationship Id="rId18" Type="http://schemas.openxmlformats.org/officeDocument/2006/relationships/hyperlink" Target="https://www.bfarm.de/SharedDocs/Downloads/DE/Kodiersysteme/Kodierfragen/Kodierempfehlung-COVID-19.pdf?__blob=publicationFile&amp;utm_source=chatgpt.com" TargetMode="External"/><Relationship Id="rId7" Type="http://schemas.openxmlformats.org/officeDocument/2006/relationships/hyperlink" Target="https://www.ncbi.nlm.nih.gov/pmc/articles/PMC5333287/" TargetMode="External"/><Relationship Id="rId8" Type="http://schemas.openxmlformats.org/officeDocument/2006/relationships/hyperlink" Target="https://www.ncbi.nlm.nih.gov/pmc/articles/PMC5333287/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Relationship Id="rId4" Type="http://schemas.openxmlformats.org/officeDocument/2006/relationships/image" Target="../media/image19.png"/><Relationship Id="rId5" Type="http://schemas.openxmlformats.org/officeDocument/2006/relationships/image" Target="../media/image2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0.png"/><Relationship Id="rId4" Type="http://schemas.openxmlformats.org/officeDocument/2006/relationships/image" Target="../media/image17.png"/><Relationship Id="rId5" Type="http://schemas.openxmlformats.org/officeDocument/2006/relationships/image" Target="../media/image27.png"/><Relationship Id="rId6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5.png"/><Relationship Id="rId4" Type="http://schemas.openxmlformats.org/officeDocument/2006/relationships/image" Target="../media/image1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5"/>
          <p:cNvSpPr txBox="1"/>
          <p:nvPr>
            <p:ph idx="1" type="body"/>
          </p:nvPr>
        </p:nvSpPr>
        <p:spPr>
          <a:xfrm>
            <a:off x="209550" y="3829525"/>
            <a:ext cx="8605500" cy="76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13.02.2025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de"/>
              <a:t>Datenmanagement &amp; Archivierung im Umfeld der Forschung</a:t>
            </a:r>
            <a:endParaRPr/>
          </a:p>
        </p:txBody>
      </p:sp>
      <p:sp>
        <p:nvSpPr>
          <p:cNvPr id="84" name="Google Shape;84;p15"/>
          <p:cNvSpPr txBox="1"/>
          <p:nvPr>
            <p:ph type="title"/>
          </p:nvPr>
        </p:nvSpPr>
        <p:spPr>
          <a:xfrm>
            <a:off x="209550" y="2057150"/>
            <a:ext cx="8605500" cy="96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  <a:buNone/>
            </a:pPr>
            <a:r>
              <a:rPr b="0" lang="de" sz="2500">
                <a:latin typeface="Rubik SemiBold"/>
                <a:ea typeface="Rubik SemiBold"/>
                <a:cs typeface="Rubik SemiBold"/>
                <a:sym typeface="Rubik SemiBold"/>
              </a:rPr>
              <a:t>Vergleich und Integration von Codierungssystemen im klinischen Kontext (ICD vs. SNOMED CT vs. LOINC)</a:t>
            </a:r>
            <a:endParaRPr b="0" sz="2500">
              <a:latin typeface="Rubik SemiBold"/>
              <a:ea typeface="Rubik SemiBold"/>
              <a:cs typeface="Rubik SemiBold"/>
              <a:sym typeface="Rubik SemiBold"/>
            </a:endParaRPr>
          </a:p>
        </p:txBody>
      </p:sp>
      <p:sp>
        <p:nvSpPr>
          <p:cNvPr id="85" name="Google Shape;85;p15"/>
          <p:cNvSpPr txBox="1"/>
          <p:nvPr>
            <p:ph idx="2" type="subTitle"/>
          </p:nvPr>
        </p:nvSpPr>
        <p:spPr>
          <a:xfrm>
            <a:off x="209550" y="3094125"/>
            <a:ext cx="8605500" cy="55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de"/>
              <a:t>Bucher B. ; Marchesini I. ; Netzer U. ; Reifferscheid M.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24"/>
          <p:cNvPicPr preferRelativeResize="0"/>
          <p:nvPr/>
        </p:nvPicPr>
        <p:blipFill rotWithShape="1">
          <a:blip r:embed="rId3">
            <a:alphaModFix/>
          </a:blip>
          <a:srcRect b="8959" l="19776" r="21048" t="8770"/>
          <a:stretch/>
        </p:blipFill>
        <p:spPr>
          <a:xfrm>
            <a:off x="3329013" y="1145125"/>
            <a:ext cx="2309826" cy="3211200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210" name="Google Shape;210;p24"/>
          <p:cNvSpPr txBox="1"/>
          <p:nvPr/>
        </p:nvSpPr>
        <p:spPr>
          <a:xfrm>
            <a:off x="311713" y="876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2300">
                <a:solidFill>
                  <a:srgbClr val="18608C"/>
                </a:solidFill>
                <a:latin typeface="Rubik"/>
                <a:ea typeface="Rubik"/>
                <a:cs typeface="Rubik"/>
                <a:sym typeface="Rubik"/>
              </a:rPr>
              <a:t>SNOMED-CT (</a:t>
            </a:r>
            <a:r>
              <a:rPr lang="de" sz="2300">
                <a:solidFill>
                  <a:srgbClr val="18608C"/>
                </a:solidFill>
                <a:latin typeface="Rubik"/>
                <a:ea typeface="Rubik"/>
                <a:cs typeface="Rubik"/>
                <a:sym typeface="Rubik"/>
              </a:rPr>
              <a:t>1/2</a:t>
            </a:r>
            <a:r>
              <a:rPr lang="de" sz="2300">
                <a:solidFill>
                  <a:srgbClr val="18608C"/>
                </a:solidFill>
                <a:latin typeface="Rubik"/>
                <a:ea typeface="Rubik"/>
                <a:cs typeface="Rubik"/>
                <a:sym typeface="Rubik"/>
              </a:rPr>
              <a:t>)</a:t>
            </a:r>
            <a:endParaRPr sz="2300">
              <a:solidFill>
                <a:srgbClr val="18608C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211" name="Google Shape;211;p24"/>
          <p:cNvPicPr preferRelativeResize="0"/>
          <p:nvPr/>
        </p:nvPicPr>
        <p:blipFill rotWithShape="1">
          <a:blip r:embed="rId4">
            <a:alphaModFix/>
          </a:blip>
          <a:srcRect b="14479" l="2157" r="18521" t="8627"/>
          <a:stretch/>
        </p:blipFill>
        <p:spPr>
          <a:xfrm>
            <a:off x="4094425" y="1518526"/>
            <a:ext cx="1306450" cy="191299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4"/>
          <p:cNvSpPr/>
          <p:nvPr/>
        </p:nvSpPr>
        <p:spPr>
          <a:xfrm>
            <a:off x="358075" y="2502450"/>
            <a:ext cx="2644500" cy="572700"/>
          </a:xfrm>
          <a:prstGeom prst="rect">
            <a:avLst/>
          </a:prstGeom>
          <a:noFill/>
          <a:ln cap="flat" cmpd="sng" w="28575">
            <a:solidFill>
              <a:srgbClr val="8FBD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Rubik"/>
                <a:ea typeface="Rubik"/>
                <a:cs typeface="Rubik"/>
                <a:sym typeface="Rubik"/>
              </a:rPr>
              <a:t>umfassende, mehrsprachige Gesundheitsfachterminologie</a:t>
            </a:r>
            <a:endParaRPr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13" name="Google Shape;213;p24"/>
          <p:cNvSpPr/>
          <p:nvPr/>
        </p:nvSpPr>
        <p:spPr>
          <a:xfrm>
            <a:off x="358050" y="3791600"/>
            <a:ext cx="2644500" cy="572700"/>
          </a:xfrm>
          <a:prstGeom prst="rect">
            <a:avLst/>
          </a:prstGeom>
          <a:noFill/>
          <a:ln cap="flat" cmpd="sng" w="28575">
            <a:solidFill>
              <a:srgbClr val="8FBD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Rubik"/>
                <a:ea typeface="Rubik"/>
                <a:cs typeface="Rubik"/>
                <a:sym typeface="Rubik"/>
              </a:rPr>
              <a:t>Ressource mit umfassendem, validiertem klinischen Inhalt</a:t>
            </a:r>
            <a:endParaRPr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14" name="Google Shape;214;p24"/>
          <p:cNvSpPr/>
          <p:nvPr/>
        </p:nvSpPr>
        <p:spPr>
          <a:xfrm>
            <a:off x="5974375" y="1213300"/>
            <a:ext cx="2644500" cy="572700"/>
          </a:xfrm>
          <a:prstGeom prst="rect">
            <a:avLst/>
          </a:prstGeom>
          <a:noFill/>
          <a:ln cap="flat" cmpd="sng" w="28575">
            <a:solidFill>
              <a:srgbClr val="8FBD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Rubik"/>
                <a:ea typeface="Rubik"/>
                <a:cs typeface="Rubik"/>
                <a:sym typeface="Rubik"/>
              </a:rPr>
              <a:t>konsistente Darstellung klinischer Inhalte</a:t>
            </a:r>
            <a:endParaRPr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15" name="Google Shape;215;p24"/>
          <p:cNvSpPr/>
          <p:nvPr/>
        </p:nvSpPr>
        <p:spPr>
          <a:xfrm>
            <a:off x="5974375" y="2502438"/>
            <a:ext cx="2644500" cy="572700"/>
          </a:xfrm>
          <a:prstGeom prst="rect">
            <a:avLst/>
          </a:prstGeom>
          <a:noFill/>
          <a:ln cap="flat" cmpd="sng" w="28575">
            <a:solidFill>
              <a:srgbClr val="8FBD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Rubik"/>
                <a:ea typeface="Rubik"/>
                <a:cs typeface="Rubik"/>
                <a:sym typeface="Rubik"/>
              </a:rPr>
              <a:t>Verknüpfung mit anderen Standards</a:t>
            </a:r>
            <a:endParaRPr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16" name="Google Shape;216;p24"/>
          <p:cNvSpPr/>
          <p:nvPr/>
        </p:nvSpPr>
        <p:spPr>
          <a:xfrm>
            <a:off x="5974375" y="3791600"/>
            <a:ext cx="2644500" cy="572700"/>
          </a:xfrm>
          <a:prstGeom prst="rect">
            <a:avLst/>
          </a:prstGeom>
          <a:noFill/>
          <a:ln cap="flat" cmpd="sng" w="28575">
            <a:solidFill>
              <a:srgbClr val="8FBD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Rubik"/>
                <a:ea typeface="Rubik"/>
                <a:cs typeface="Rubik"/>
                <a:sym typeface="Rubik"/>
              </a:rPr>
              <a:t>Verwendung in mehr als achtzig Ländern</a:t>
            </a:r>
            <a:endParaRPr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17" name="Google Shape;217;p24"/>
          <p:cNvSpPr/>
          <p:nvPr/>
        </p:nvSpPr>
        <p:spPr>
          <a:xfrm>
            <a:off x="358050" y="1213325"/>
            <a:ext cx="2644500" cy="572700"/>
          </a:xfrm>
          <a:prstGeom prst="rect">
            <a:avLst/>
          </a:prstGeom>
          <a:noFill/>
          <a:ln cap="flat" cmpd="sng" w="28575">
            <a:solidFill>
              <a:srgbClr val="8FBD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Rubik"/>
                <a:ea typeface="Rubik"/>
                <a:cs typeface="Rubik"/>
                <a:sym typeface="Rubik"/>
              </a:rPr>
              <a:t>Systamized Nomenclature of Medicine Clinical Terms</a:t>
            </a:r>
            <a:endParaRPr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218" name="Google Shape;218;p24"/>
          <p:cNvPicPr preferRelativeResize="0"/>
          <p:nvPr/>
        </p:nvPicPr>
        <p:blipFill rotWithShape="1">
          <a:blip r:embed="rId5">
            <a:alphaModFix/>
          </a:blip>
          <a:srcRect b="4067" l="10965" r="13254" t="9747"/>
          <a:stretch/>
        </p:blipFill>
        <p:spPr>
          <a:xfrm>
            <a:off x="4643175" y="3038550"/>
            <a:ext cx="775213" cy="83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24"/>
          <p:cNvPicPr preferRelativeResize="0"/>
          <p:nvPr/>
        </p:nvPicPr>
        <p:blipFill rotWithShape="1">
          <a:blip r:embed="rId6">
            <a:alphaModFix/>
          </a:blip>
          <a:srcRect b="10280" l="2386" r="2147" t="10335"/>
          <a:stretch/>
        </p:blipFill>
        <p:spPr>
          <a:xfrm>
            <a:off x="3638850" y="3038560"/>
            <a:ext cx="1004325" cy="8351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24"/>
          <p:cNvPicPr preferRelativeResize="0"/>
          <p:nvPr/>
        </p:nvPicPr>
        <p:blipFill rotWithShape="1">
          <a:blip r:embed="rId7">
            <a:alphaModFix/>
          </a:blip>
          <a:srcRect b="3964" l="14084" r="13983" t="4485"/>
          <a:stretch/>
        </p:blipFill>
        <p:spPr>
          <a:xfrm>
            <a:off x="4184400" y="1880859"/>
            <a:ext cx="775224" cy="9866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226" name="Google Shape;226;p25"/>
          <p:cNvSpPr txBox="1"/>
          <p:nvPr/>
        </p:nvSpPr>
        <p:spPr>
          <a:xfrm>
            <a:off x="311700" y="720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2300">
                <a:solidFill>
                  <a:srgbClr val="18608C"/>
                </a:solidFill>
                <a:latin typeface="Rubik"/>
                <a:ea typeface="Rubik"/>
                <a:cs typeface="Rubik"/>
                <a:sym typeface="Rubik"/>
              </a:rPr>
              <a:t>SNOMED-CT (2/2)</a:t>
            </a:r>
            <a:endParaRPr sz="2300">
              <a:solidFill>
                <a:srgbClr val="18608C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27" name="Google Shape;227;p25"/>
          <p:cNvSpPr/>
          <p:nvPr/>
        </p:nvSpPr>
        <p:spPr>
          <a:xfrm>
            <a:off x="2477125" y="1407650"/>
            <a:ext cx="1195500" cy="321300"/>
          </a:xfrm>
          <a:prstGeom prst="rect">
            <a:avLst/>
          </a:prstGeom>
          <a:solidFill>
            <a:srgbClr val="083359"/>
          </a:solidFill>
          <a:ln cap="flat" cmpd="sng" w="28575">
            <a:solidFill>
              <a:srgbClr val="0833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20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Konzepte</a:t>
            </a:r>
            <a:endParaRPr b="1" sz="1200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28" name="Google Shape;228;p25"/>
          <p:cNvSpPr/>
          <p:nvPr/>
        </p:nvSpPr>
        <p:spPr>
          <a:xfrm>
            <a:off x="2477125" y="1814075"/>
            <a:ext cx="1195500" cy="321300"/>
          </a:xfrm>
          <a:prstGeom prst="rect">
            <a:avLst/>
          </a:prstGeom>
          <a:solidFill>
            <a:srgbClr val="083359"/>
          </a:solidFill>
          <a:ln cap="flat" cmpd="sng" w="28575">
            <a:solidFill>
              <a:srgbClr val="0833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20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Begriffe</a:t>
            </a:r>
            <a:endParaRPr b="1" sz="1200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29" name="Google Shape;229;p25"/>
          <p:cNvSpPr/>
          <p:nvPr/>
        </p:nvSpPr>
        <p:spPr>
          <a:xfrm>
            <a:off x="2477125" y="2220500"/>
            <a:ext cx="1195500" cy="321300"/>
          </a:xfrm>
          <a:prstGeom prst="rect">
            <a:avLst/>
          </a:prstGeom>
          <a:solidFill>
            <a:srgbClr val="083359"/>
          </a:solidFill>
          <a:ln cap="flat" cmpd="sng" w="28575">
            <a:solidFill>
              <a:srgbClr val="0833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200">
                <a:solidFill>
                  <a:schemeClr val="lt1"/>
                </a:solidFill>
                <a:highlight>
                  <a:srgbClr val="083359"/>
                </a:highlight>
                <a:latin typeface="Rubik"/>
                <a:ea typeface="Rubik"/>
                <a:cs typeface="Rubik"/>
                <a:sym typeface="Rubik"/>
              </a:rPr>
              <a:t>Beziehungen</a:t>
            </a:r>
            <a:endParaRPr b="1" sz="1200">
              <a:solidFill>
                <a:schemeClr val="lt1"/>
              </a:solidFill>
              <a:highlight>
                <a:srgbClr val="083359"/>
              </a:highlight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30" name="Google Shape;230;p25"/>
          <p:cNvSpPr/>
          <p:nvPr/>
        </p:nvSpPr>
        <p:spPr>
          <a:xfrm>
            <a:off x="2477125" y="2626925"/>
            <a:ext cx="1195500" cy="321300"/>
          </a:xfrm>
          <a:prstGeom prst="rect">
            <a:avLst/>
          </a:prstGeom>
          <a:solidFill>
            <a:srgbClr val="083359"/>
          </a:solidFill>
          <a:ln cap="flat" cmpd="sng" w="28575">
            <a:solidFill>
              <a:srgbClr val="0833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20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Hierarchien</a:t>
            </a:r>
            <a:endParaRPr b="1" sz="1200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31" name="Google Shape;231;p25"/>
          <p:cNvSpPr/>
          <p:nvPr/>
        </p:nvSpPr>
        <p:spPr>
          <a:xfrm>
            <a:off x="2477125" y="3033350"/>
            <a:ext cx="1195500" cy="321300"/>
          </a:xfrm>
          <a:prstGeom prst="rect">
            <a:avLst/>
          </a:prstGeom>
          <a:solidFill>
            <a:srgbClr val="083359"/>
          </a:solidFill>
          <a:ln cap="flat" cmpd="sng" w="28575">
            <a:solidFill>
              <a:srgbClr val="0833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20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Attribute</a:t>
            </a:r>
            <a:endParaRPr b="1" sz="1200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32" name="Google Shape;232;p25"/>
          <p:cNvSpPr/>
          <p:nvPr/>
        </p:nvSpPr>
        <p:spPr>
          <a:xfrm>
            <a:off x="2477125" y="3439775"/>
            <a:ext cx="1195500" cy="321300"/>
          </a:xfrm>
          <a:prstGeom prst="rect">
            <a:avLst/>
          </a:prstGeom>
          <a:solidFill>
            <a:srgbClr val="083359"/>
          </a:solidFill>
          <a:ln cap="flat" cmpd="sng" w="28575">
            <a:solidFill>
              <a:srgbClr val="0833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20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Refsets</a:t>
            </a:r>
            <a:endParaRPr b="1" sz="1200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cxnSp>
        <p:nvCxnSpPr>
          <p:cNvPr id="233" name="Google Shape;233;p25"/>
          <p:cNvCxnSpPr/>
          <p:nvPr/>
        </p:nvCxnSpPr>
        <p:spPr>
          <a:xfrm flipH="1" rot="10800000">
            <a:off x="1971808" y="1568319"/>
            <a:ext cx="505200" cy="935700"/>
          </a:xfrm>
          <a:prstGeom prst="straightConnector1">
            <a:avLst/>
          </a:prstGeom>
          <a:noFill/>
          <a:ln cap="flat" cmpd="sng" w="28575">
            <a:solidFill>
              <a:srgbClr val="0833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4" name="Google Shape;234;p25"/>
          <p:cNvCxnSpPr/>
          <p:nvPr/>
        </p:nvCxnSpPr>
        <p:spPr>
          <a:xfrm flipH="1" rot="10800000">
            <a:off x="1971808" y="1974819"/>
            <a:ext cx="505200" cy="529200"/>
          </a:xfrm>
          <a:prstGeom prst="straightConnector1">
            <a:avLst/>
          </a:prstGeom>
          <a:noFill/>
          <a:ln cap="flat" cmpd="sng" w="28575">
            <a:solidFill>
              <a:srgbClr val="0833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5" name="Google Shape;235;p25"/>
          <p:cNvCxnSpPr/>
          <p:nvPr/>
        </p:nvCxnSpPr>
        <p:spPr>
          <a:xfrm flipH="1" rot="10800000">
            <a:off x="1971808" y="2381019"/>
            <a:ext cx="505200" cy="123000"/>
          </a:xfrm>
          <a:prstGeom prst="straightConnector1">
            <a:avLst/>
          </a:prstGeom>
          <a:noFill/>
          <a:ln cap="flat" cmpd="sng" w="28575">
            <a:solidFill>
              <a:srgbClr val="0833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6" name="Google Shape;236;p25"/>
          <p:cNvCxnSpPr/>
          <p:nvPr/>
        </p:nvCxnSpPr>
        <p:spPr>
          <a:xfrm>
            <a:off x="1971808" y="2504019"/>
            <a:ext cx="505200" cy="283500"/>
          </a:xfrm>
          <a:prstGeom prst="straightConnector1">
            <a:avLst/>
          </a:prstGeom>
          <a:noFill/>
          <a:ln cap="flat" cmpd="sng" w="28575">
            <a:solidFill>
              <a:srgbClr val="0833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7" name="Google Shape;237;p25"/>
          <p:cNvCxnSpPr/>
          <p:nvPr/>
        </p:nvCxnSpPr>
        <p:spPr>
          <a:xfrm>
            <a:off x="1971808" y="2504019"/>
            <a:ext cx="505200" cy="690000"/>
          </a:xfrm>
          <a:prstGeom prst="straightConnector1">
            <a:avLst/>
          </a:prstGeom>
          <a:noFill/>
          <a:ln cap="flat" cmpd="sng" w="28575">
            <a:solidFill>
              <a:srgbClr val="0833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8" name="Google Shape;238;p25"/>
          <p:cNvCxnSpPr/>
          <p:nvPr/>
        </p:nvCxnSpPr>
        <p:spPr>
          <a:xfrm>
            <a:off x="1971808" y="2504019"/>
            <a:ext cx="505200" cy="1096500"/>
          </a:xfrm>
          <a:prstGeom prst="straightConnector1">
            <a:avLst/>
          </a:prstGeom>
          <a:noFill/>
          <a:ln cap="flat" cmpd="sng" w="28575">
            <a:solidFill>
              <a:srgbClr val="083359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39" name="Google Shape;239;p25"/>
          <p:cNvPicPr preferRelativeResize="0"/>
          <p:nvPr/>
        </p:nvPicPr>
        <p:blipFill rotWithShape="1">
          <a:blip r:embed="rId3">
            <a:alphaModFix/>
          </a:blip>
          <a:srcRect b="0" l="4142" r="3384" t="0"/>
          <a:stretch/>
        </p:blipFill>
        <p:spPr>
          <a:xfrm>
            <a:off x="405350" y="1610462"/>
            <a:ext cx="1566330" cy="1693775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25"/>
          <p:cNvSpPr/>
          <p:nvPr/>
        </p:nvSpPr>
        <p:spPr>
          <a:xfrm>
            <a:off x="4079625" y="1407650"/>
            <a:ext cx="4752600" cy="321300"/>
          </a:xfrm>
          <a:prstGeom prst="rect">
            <a:avLst/>
          </a:prstGeom>
          <a:noFill/>
          <a:ln cap="flat" cmpd="sng" w="9525">
            <a:solidFill>
              <a:srgbClr val="0833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COVID-19 (840539006)</a:t>
            </a:r>
            <a:endParaRPr sz="10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41" name="Google Shape;241;p25"/>
          <p:cNvSpPr/>
          <p:nvPr/>
        </p:nvSpPr>
        <p:spPr>
          <a:xfrm>
            <a:off x="4079625" y="1814075"/>
            <a:ext cx="4752600" cy="321300"/>
          </a:xfrm>
          <a:prstGeom prst="rect">
            <a:avLst/>
          </a:prstGeom>
          <a:noFill/>
          <a:ln cap="flat" cmpd="sng" w="9525">
            <a:solidFill>
              <a:srgbClr val="0833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SARS-CoV-2-Infektion, Coronavirus-Krankheit 2019, Wuhan-Coronavirus</a:t>
            </a:r>
            <a:endParaRPr sz="10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42" name="Google Shape;242;p25"/>
          <p:cNvSpPr/>
          <p:nvPr/>
        </p:nvSpPr>
        <p:spPr>
          <a:xfrm>
            <a:off x="4079625" y="2220500"/>
            <a:ext cx="4752600" cy="321300"/>
          </a:xfrm>
          <a:prstGeom prst="rect">
            <a:avLst/>
          </a:prstGeom>
          <a:noFill/>
          <a:ln cap="flat" cmpd="sng" w="9525">
            <a:solidFill>
              <a:srgbClr val="0833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ist Unterform von (Virale Infektionskrankh.), verursacht durch (SARS-CoV-2)</a:t>
            </a:r>
            <a:endParaRPr sz="10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43" name="Google Shape;243;p25"/>
          <p:cNvSpPr/>
          <p:nvPr/>
        </p:nvSpPr>
        <p:spPr>
          <a:xfrm>
            <a:off x="4079625" y="2626925"/>
            <a:ext cx="4752600" cy="321300"/>
          </a:xfrm>
          <a:prstGeom prst="rect">
            <a:avLst/>
          </a:prstGeom>
          <a:noFill/>
          <a:ln cap="flat" cmpd="sng" w="9525">
            <a:solidFill>
              <a:srgbClr val="0833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Infektionskrankheiten (übergeordnet), COVID-19-Pneumonie  (Teilhierarchie)</a:t>
            </a:r>
            <a:endParaRPr sz="10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44" name="Google Shape;244;p25"/>
          <p:cNvSpPr/>
          <p:nvPr/>
        </p:nvSpPr>
        <p:spPr>
          <a:xfrm>
            <a:off x="4079625" y="3033350"/>
            <a:ext cx="4752600" cy="321300"/>
          </a:xfrm>
          <a:prstGeom prst="rect">
            <a:avLst/>
          </a:prstGeom>
          <a:noFill/>
          <a:ln cap="flat" cmpd="sng" w="9525">
            <a:solidFill>
              <a:srgbClr val="0833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Fieber, Husten, Atemnot, Geruchsverlust (assoziierte Symptome)</a:t>
            </a:r>
            <a:endParaRPr sz="10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45" name="Google Shape;245;p25"/>
          <p:cNvSpPr/>
          <p:nvPr/>
        </p:nvSpPr>
        <p:spPr>
          <a:xfrm>
            <a:off x="4079625" y="3439775"/>
            <a:ext cx="4752600" cy="321300"/>
          </a:xfrm>
          <a:prstGeom prst="rect">
            <a:avLst/>
          </a:prstGeom>
          <a:noFill/>
          <a:ln cap="flat" cmpd="sng" w="9525">
            <a:solidFill>
              <a:srgbClr val="0833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COVID-19 Clinical Concepts Set, WHO Global COVID-19 Terminology Set</a:t>
            </a:r>
            <a:endParaRPr sz="10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cxnSp>
        <p:nvCxnSpPr>
          <p:cNvPr id="246" name="Google Shape;246;p25"/>
          <p:cNvCxnSpPr>
            <a:stCxn id="227" idx="3"/>
            <a:endCxn id="240" idx="1"/>
          </p:cNvCxnSpPr>
          <p:nvPr/>
        </p:nvCxnSpPr>
        <p:spPr>
          <a:xfrm>
            <a:off x="3672625" y="1568300"/>
            <a:ext cx="407100" cy="0"/>
          </a:xfrm>
          <a:prstGeom prst="straightConnector1">
            <a:avLst/>
          </a:prstGeom>
          <a:noFill/>
          <a:ln cap="flat" cmpd="sng" w="28575">
            <a:solidFill>
              <a:srgbClr val="0833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7" name="Google Shape;247;p25"/>
          <p:cNvCxnSpPr>
            <a:stCxn id="228" idx="3"/>
            <a:endCxn id="241" idx="1"/>
          </p:cNvCxnSpPr>
          <p:nvPr/>
        </p:nvCxnSpPr>
        <p:spPr>
          <a:xfrm>
            <a:off x="3672625" y="1974725"/>
            <a:ext cx="407100" cy="0"/>
          </a:xfrm>
          <a:prstGeom prst="straightConnector1">
            <a:avLst/>
          </a:prstGeom>
          <a:noFill/>
          <a:ln cap="flat" cmpd="sng" w="28575">
            <a:solidFill>
              <a:srgbClr val="0833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8" name="Google Shape;248;p25"/>
          <p:cNvCxnSpPr>
            <a:stCxn id="229" idx="3"/>
            <a:endCxn id="242" idx="1"/>
          </p:cNvCxnSpPr>
          <p:nvPr/>
        </p:nvCxnSpPr>
        <p:spPr>
          <a:xfrm>
            <a:off x="3672625" y="2381150"/>
            <a:ext cx="407100" cy="0"/>
          </a:xfrm>
          <a:prstGeom prst="straightConnector1">
            <a:avLst/>
          </a:prstGeom>
          <a:noFill/>
          <a:ln cap="flat" cmpd="sng" w="28575">
            <a:solidFill>
              <a:srgbClr val="0833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9" name="Google Shape;249;p25"/>
          <p:cNvCxnSpPr>
            <a:stCxn id="230" idx="3"/>
            <a:endCxn id="243" idx="1"/>
          </p:cNvCxnSpPr>
          <p:nvPr/>
        </p:nvCxnSpPr>
        <p:spPr>
          <a:xfrm>
            <a:off x="3672625" y="2787575"/>
            <a:ext cx="407100" cy="0"/>
          </a:xfrm>
          <a:prstGeom prst="straightConnector1">
            <a:avLst/>
          </a:prstGeom>
          <a:noFill/>
          <a:ln cap="flat" cmpd="sng" w="28575">
            <a:solidFill>
              <a:srgbClr val="0833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0" name="Google Shape;250;p25"/>
          <p:cNvCxnSpPr>
            <a:stCxn id="231" idx="3"/>
            <a:endCxn id="244" idx="1"/>
          </p:cNvCxnSpPr>
          <p:nvPr/>
        </p:nvCxnSpPr>
        <p:spPr>
          <a:xfrm>
            <a:off x="3672625" y="3194000"/>
            <a:ext cx="407100" cy="0"/>
          </a:xfrm>
          <a:prstGeom prst="straightConnector1">
            <a:avLst/>
          </a:prstGeom>
          <a:noFill/>
          <a:ln cap="flat" cmpd="sng" w="28575">
            <a:solidFill>
              <a:srgbClr val="0833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1" name="Google Shape;251;p25"/>
          <p:cNvCxnSpPr>
            <a:stCxn id="232" idx="3"/>
            <a:endCxn id="245" idx="1"/>
          </p:cNvCxnSpPr>
          <p:nvPr/>
        </p:nvCxnSpPr>
        <p:spPr>
          <a:xfrm>
            <a:off x="3672625" y="3600425"/>
            <a:ext cx="407100" cy="0"/>
          </a:xfrm>
          <a:prstGeom prst="straightConnector1">
            <a:avLst/>
          </a:prstGeom>
          <a:noFill/>
          <a:ln cap="flat" cmpd="sng" w="28575">
            <a:solidFill>
              <a:srgbClr val="083359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6"/>
          <p:cNvSpPr txBox="1"/>
          <p:nvPr>
            <p:ph type="title"/>
          </p:nvPr>
        </p:nvSpPr>
        <p:spPr>
          <a:xfrm>
            <a:off x="311700" y="720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LOINC </a:t>
            </a:r>
            <a:endParaRPr/>
          </a:p>
        </p:txBody>
      </p:sp>
      <p:sp>
        <p:nvSpPr>
          <p:cNvPr id="257" name="Google Shape;257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258" name="Google Shape;258;p26"/>
          <p:cNvSpPr txBox="1"/>
          <p:nvPr>
            <p:ph idx="1" type="body"/>
          </p:nvPr>
        </p:nvSpPr>
        <p:spPr>
          <a:xfrm>
            <a:off x="321600" y="542225"/>
            <a:ext cx="4277700" cy="43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de" sz="1400">
                <a:solidFill>
                  <a:srgbClr val="5496B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“ Logical Observation Identifier Names and Codes ”</a:t>
            </a:r>
            <a:endParaRPr sz="2200">
              <a:solidFill>
                <a:srgbClr val="5496BF"/>
              </a:solidFill>
            </a:endParaRPr>
          </a:p>
        </p:txBody>
      </p:sp>
      <p:grpSp>
        <p:nvGrpSpPr>
          <p:cNvPr id="259" name="Google Shape;259;p26"/>
          <p:cNvGrpSpPr/>
          <p:nvPr/>
        </p:nvGrpSpPr>
        <p:grpSpPr>
          <a:xfrm>
            <a:off x="2978994" y="1482107"/>
            <a:ext cx="2794437" cy="3049519"/>
            <a:chOff x="7864554" y="1478680"/>
            <a:chExt cx="3143349" cy="3533626"/>
          </a:xfrm>
        </p:grpSpPr>
        <p:pic>
          <p:nvPicPr>
            <p:cNvPr id="260" name="Google Shape;260;p2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864554" y="1478680"/>
              <a:ext cx="3143349" cy="35336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1" name="Google Shape;261;p2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171850" y="1885822"/>
              <a:ext cx="1122485" cy="3936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62" name="Google Shape;262;p26"/>
          <p:cNvSpPr/>
          <p:nvPr/>
        </p:nvSpPr>
        <p:spPr>
          <a:xfrm>
            <a:off x="402375" y="2157600"/>
            <a:ext cx="2497500" cy="572700"/>
          </a:xfrm>
          <a:prstGeom prst="rect">
            <a:avLst/>
          </a:prstGeom>
          <a:noFill/>
          <a:ln cap="flat" cmpd="sng" w="28575">
            <a:solidFill>
              <a:srgbClr val="8FBD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solidFill>
                  <a:srgbClr val="083359"/>
                </a:solidFill>
                <a:latin typeface="Rubik"/>
                <a:ea typeface="Rubik"/>
                <a:cs typeface="Rubik"/>
                <a:sym typeface="Rubik"/>
              </a:rPr>
              <a:t>Darstellung von Laboruntersuchungen | LIS (Laborinformationssystem) |</a:t>
            </a:r>
            <a:endParaRPr sz="1000">
              <a:solidFill>
                <a:srgbClr val="083359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63" name="Google Shape;263;p26"/>
          <p:cNvSpPr/>
          <p:nvPr/>
        </p:nvSpPr>
        <p:spPr>
          <a:xfrm>
            <a:off x="402350" y="3453363"/>
            <a:ext cx="2497500" cy="572700"/>
          </a:xfrm>
          <a:prstGeom prst="rect">
            <a:avLst/>
          </a:prstGeom>
          <a:noFill/>
          <a:ln cap="flat" cmpd="sng" w="28575">
            <a:solidFill>
              <a:srgbClr val="8FBD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solidFill>
                  <a:srgbClr val="083359"/>
                </a:solidFill>
                <a:latin typeface="Rubik"/>
                <a:ea typeface="Rubik"/>
                <a:cs typeface="Rubik"/>
                <a:sym typeface="Rubik"/>
              </a:rPr>
              <a:t>Klinischen Beobachtungen</a:t>
            </a:r>
            <a:endParaRPr sz="600">
              <a:solidFill>
                <a:srgbClr val="083359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64" name="Google Shape;264;p26"/>
          <p:cNvSpPr/>
          <p:nvPr/>
        </p:nvSpPr>
        <p:spPr>
          <a:xfrm>
            <a:off x="6086300" y="2730300"/>
            <a:ext cx="2497500" cy="572700"/>
          </a:xfrm>
          <a:prstGeom prst="rect">
            <a:avLst/>
          </a:prstGeom>
          <a:noFill/>
          <a:ln cap="flat" cmpd="sng" w="28575">
            <a:solidFill>
              <a:srgbClr val="8FBD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solidFill>
                  <a:srgbClr val="083359"/>
                </a:solidFill>
                <a:latin typeface="Rubik"/>
                <a:ea typeface="Rubik"/>
                <a:cs typeface="Rubik"/>
                <a:sym typeface="Rubik"/>
              </a:rPr>
              <a:t>Datenaustausch von Laborergebnissen </a:t>
            </a:r>
            <a:endParaRPr sz="1000">
              <a:solidFill>
                <a:srgbClr val="083359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solidFill>
                  <a:srgbClr val="083359"/>
                </a:solidFill>
                <a:latin typeface="Rubik"/>
                <a:ea typeface="Rubik"/>
                <a:cs typeface="Rubik"/>
                <a:sym typeface="Rubik"/>
              </a:rPr>
              <a:t>(Labor, Klinik und Praxis)</a:t>
            </a:r>
            <a:endParaRPr sz="1000">
              <a:solidFill>
                <a:srgbClr val="083359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65" name="Google Shape;265;p26"/>
          <p:cNvSpPr/>
          <p:nvPr/>
        </p:nvSpPr>
        <p:spPr>
          <a:xfrm>
            <a:off x="6086325" y="3856975"/>
            <a:ext cx="2497500" cy="572700"/>
          </a:xfrm>
          <a:prstGeom prst="rect">
            <a:avLst/>
          </a:prstGeom>
          <a:noFill/>
          <a:ln cap="flat" cmpd="sng" w="28575">
            <a:solidFill>
              <a:srgbClr val="8FBD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solidFill>
                  <a:srgbClr val="083359"/>
                </a:solidFill>
                <a:latin typeface="Rubik"/>
                <a:ea typeface="Rubik"/>
                <a:cs typeface="Rubik"/>
                <a:sym typeface="Rubik"/>
              </a:rPr>
              <a:t>Internationale Datenaustausch im Gesundheitswesen</a:t>
            </a:r>
            <a:endParaRPr sz="600">
              <a:solidFill>
                <a:srgbClr val="083359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66" name="Google Shape;266;p26"/>
          <p:cNvSpPr/>
          <p:nvPr/>
        </p:nvSpPr>
        <p:spPr>
          <a:xfrm>
            <a:off x="6086300" y="1603625"/>
            <a:ext cx="2497500" cy="572700"/>
          </a:xfrm>
          <a:prstGeom prst="rect">
            <a:avLst/>
          </a:prstGeom>
          <a:noFill/>
          <a:ln cap="flat" cmpd="sng" w="28575">
            <a:solidFill>
              <a:srgbClr val="8FBD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 sz="1000">
                <a:solidFill>
                  <a:srgbClr val="083359"/>
                </a:solidFill>
                <a:latin typeface="Rubik"/>
                <a:ea typeface="Rubik"/>
                <a:cs typeface="Rubik"/>
                <a:sym typeface="Rubik"/>
              </a:rPr>
              <a:t>Standardisierte Verarbeitung von Labordaten</a:t>
            </a:r>
            <a:endParaRPr sz="600">
              <a:solidFill>
                <a:srgbClr val="083359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67" name="Google Shape;267;p26"/>
          <p:cNvSpPr txBox="1"/>
          <p:nvPr/>
        </p:nvSpPr>
        <p:spPr>
          <a:xfrm>
            <a:off x="139175" y="4659925"/>
            <a:ext cx="1081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900" u="sng">
                <a:solidFill>
                  <a:srgbClr val="434343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https://loinc.org/</a:t>
            </a:r>
            <a:endParaRPr sz="9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273" name="Google Shape;273;p27"/>
          <p:cNvSpPr txBox="1"/>
          <p:nvPr>
            <p:ph idx="1" type="body"/>
          </p:nvPr>
        </p:nvSpPr>
        <p:spPr>
          <a:xfrm>
            <a:off x="321600" y="542225"/>
            <a:ext cx="4277700" cy="43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de" sz="1400">
                <a:solidFill>
                  <a:srgbClr val="5496B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“ Logical Observation Identifier Names and Codes ”</a:t>
            </a:r>
            <a:endParaRPr sz="2200">
              <a:solidFill>
                <a:srgbClr val="5496BF"/>
              </a:solidFill>
            </a:endParaRPr>
          </a:p>
        </p:txBody>
      </p:sp>
      <p:sp>
        <p:nvSpPr>
          <p:cNvPr id="274" name="Google Shape;274;p27"/>
          <p:cNvSpPr txBox="1"/>
          <p:nvPr/>
        </p:nvSpPr>
        <p:spPr>
          <a:xfrm>
            <a:off x="311700" y="72075"/>
            <a:ext cx="6680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2300">
                <a:solidFill>
                  <a:srgbClr val="18608C"/>
                </a:solidFill>
                <a:latin typeface="Rubik"/>
                <a:ea typeface="Rubik"/>
                <a:cs typeface="Rubik"/>
                <a:sym typeface="Rubik"/>
              </a:rPr>
              <a:t>LOINC </a:t>
            </a:r>
            <a:endParaRPr sz="2300">
              <a:solidFill>
                <a:srgbClr val="18608C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75" name="Google Shape;275;p27"/>
          <p:cNvSpPr txBox="1"/>
          <p:nvPr/>
        </p:nvSpPr>
        <p:spPr>
          <a:xfrm>
            <a:off x="7496100" y="4176850"/>
            <a:ext cx="13044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900">
                <a:solidFill>
                  <a:srgbClr val="083359"/>
                </a:solidFill>
                <a:latin typeface="Rubik"/>
                <a:ea typeface="Rubik"/>
                <a:cs typeface="Rubik"/>
                <a:sym typeface="Rubik"/>
              </a:rPr>
              <a:t>Polymerase chain reaction (</a:t>
            </a:r>
            <a:r>
              <a:rPr b="1" lang="de" sz="900">
                <a:solidFill>
                  <a:srgbClr val="083359"/>
                </a:solidFill>
                <a:latin typeface="Rubik"/>
                <a:ea typeface="Rubik"/>
                <a:cs typeface="Rubik"/>
                <a:sym typeface="Rubik"/>
              </a:rPr>
              <a:t>PCR</a:t>
            </a:r>
            <a:r>
              <a:rPr lang="de" sz="900">
                <a:solidFill>
                  <a:srgbClr val="083359"/>
                </a:solidFill>
                <a:latin typeface="Rubik"/>
                <a:ea typeface="Rubik"/>
                <a:cs typeface="Rubik"/>
                <a:sym typeface="Rubik"/>
              </a:rPr>
              <a:t>) or </a:t>
            </a:r>
            <a:r>
              <a:rPr b="1" lang="de" sz="900">
                <a:solidFill>
                  <a:srgbClr val="083359"/>
                </a:solidFill>
                <a:latin typeface="Rubik"/>
                <a:ea typeface="Rubik"/>
                <a:cs typeface="Rubik"/>
                <a:sym typeface="Rubik"/>
              </a:rPr>
              <a:t>Real-time PCR </a:t>
            </a:r>
            <a:endParaRPr b="1">
              <a:solidFill>
                <a:srgbClr val="083359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76" name="Google Shape;276;p27"/>
          <p:cNvSpPr txBox="1"/>
          <p:nvPr/>
        </p:nvSpPr>
        <p:spPr>
          <a:xfrm>
            <a:off x="5043000" y="4456525"/>
            <a:ext cx="22704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900">
                <a:solidFill>
                  <a:srgbClr val="083359"/>
                </a:solidFill>
                <a:latin typeface="Rubik"/>
                <a:ea typeface="Rubik"/>
                <a:cs typeface="Rubik"/>
                <a:sym typeface="Rubik"/>
              </a:rPr>
              <a:t>Property </a:t>
            </a:r>
            <a:r>
              <a:rPr b="1" lang="de" sz="900">
                <a:solidFill>
                  <a:srgbClr val="083359"/>
                </a:solidFill>
                <a:latin typeface="Rubik"/>
                <a:ea typeface="Rubik"/>
                <a:cs typeface="Rubik"/>
                <a:sym typeface="Rubik"/>
              </a:rPr>
              <a:t>PrThr</a:t>
            </a:r>
            <a:r>
              <a:rPr lang="de" sz="900">
                <a:solidFill>
                  <a:srgbClr val="083359"/>
                </a:solidFill>
                <a:latin typeface="Rubik"/>
                <a:ea typeface="Rubik"/>
                <a:cs typeface="Rubik"/>
                <a:sym typeface="Rubik"/>
              </a:rPr>
              <a:t> + Scale </a:t>
            </a:r>
            <a:r>
              <a:rPr b="1" lang="de" sz="900">
                <a:solidFill>
                  <a:srgbClr val="083359"/>
                </a:solidFill>
                <a:latin typeface="Rubik"/>
                <a:ea typeface="Rubik"/>
                <a:cs typeface="Rubik"/>
                <a:sym typeface="Rubik"/>
              </a:rPr>
              <a:t>Ord </a:t>
            </a:r>
            <a:r>
              <a:rPr lang="de" sz="900">
                <a:solidFill>
                  <a:srgbClr val="083359"/>
                </a:solidFill>
                <a:latin typeface="Rubik"/>
                <a:ea typeface="Rubik"/>
                <a:cs typeface="Rubik"/>
                <a:sym typeface="Rubik"/>
              </a:rPr>
              <a:t>= presence or absence of an analyte Example results: Detected, Not detected </a:t>
            </a:r>
            <a:endParaRPr>
              <a:solidFill>
                <a:srgbClr val="083359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grpSp>
        <p:nvGrpSpPr>
          <p:cNvPr id="277" name="Google Shape;277;p27"/>
          <p:cNvGrpSpPr/>
          <p:nvPr/>
        </p:nvGrpSpPr>
        <p:grpSpPr>
          <a:xfrm>
            <a:off x="616500" y="3249688"/>
            <a:ext cx="8234752" cy="1206837"/>
            <a:chOff x="311700" y="2335425"/>
            <a:chExt cx="8234752" cy="1206837"/>
          </a:xfrm>
        </p:grpSpPr>
        <p:grpSp>
          <p:nvGrpSpPr>
            <p:cNvPr id="278" name="Google Shape;278;p27"/>
            <p:cNvGrpSpPr/>
            <p:nvPr/>
          </p:nvGrpSpPr>
          <p:grpSpPr>
            <a:xfrm>
              <a:off x="311700" y="2335425"/>
              <a:ext cx="8234752" cy="908725"/>
              <a:chOff x="352175" y="1946200"/>
              <a:chExt cx="8234752" cy="908725"/>
            </a:xfrm>
          </p:grpSpPr>
          <p:pic>
            <p:nvPicPr>
              <p:cNvPr id="279" name="Google Shape;279;p27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352175" y="1946200"/>
                <a:ext cx="8234752" cy="90872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80" name="Google Shape;280;p27"/>
              <p:cNvSpPr/>
              <p:nvPr/>
            </p:nvSpPr>
            <p:spPr>
              <a:xfrm>
                <a:off x="889675" y="1946208"/>
                <a:ext cx="619200" cy="572700"/>
              </a:xfrm>
              <a:prstGeom prst="rect">
                <a:avLst/>
              </a:prstGeom>
              <a:noFill/>
              <a:ln cap="flat" cmpd="sng" w="19050">
                <a:solidFill>
                  <a:srgbClr val="5496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ubik"/>
                  <a:ea typeface="Rubik"/>
                  <a:cs typeface="Rubik"/>
                  <a:sym typeface="Rubik"/>
                </a:endParaRPr>
              </a:p>
            </p:txBody>
          </p:sp>
          <p:sp>
            <p:nvSpPr>
              <p:cNvPr id="281" name="Google Shape;281;p27"/>
              <p:cNvSpPr/>
              <p:nvPr/>
            </p:nvSpPr>
            <p:spPr>
              <a:xfrm>
                <a:off x="4957625" y="1946213"/>
                <a:ext cx="657600" cy="510300"/>
              </a:xfrm>
              <a:prstGeom prst="rect">
                <a:avLst/>
              </a:prstGeom>
              <a:noFill/>
              <a:ln cap="flat" cmpd="sng" w="19050">
                <a:solidFill>
                  <a:srgbClr val="5496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ubik"/>
                  <a:ea typeface="Rubik"/>
                  <a:cs typeface="Rubik"/>
                  <a:sym typeface="Rubik"/>
                </a:endParaRPr>
              </a:p>
            </p:txBody>
          </p:sp>
          <p:sp>
            <p:nvSpPr>
              <p:cNvPr id="282" name="Google Shape;282;p27"/>
              <p:cNvSpPr/>
              <p:nvPr/>
            </p:nvSpPr>
            <p:spPr>
              <a:xfrm>
                <a:off x="7003000" y="1946207"/>
                <a:ext cx="407700" cy="510300"/>
              </a:xfrm>
              <a:prstGeom prst="rect">
                <a:avLst/>
              </a:prstGeom>
              <a:noFill/>
              <a:ln cap="flat" cmpd="sng" w="19050">
                <a:solidFill>
                  <a:srgbClr val="5496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ubik"/>
                  <a:ea typeface="Rubik"/>
                  <a:cs typeface="Rubik"/>
                  <a:sym typeface="Rubik"/>
                </a:endParaRPr>
              </a:p>
            </p:txBody>
          </p:sp>
        </p:grpSp>
        <p:cxnSp>
          <p:nvCxnSpPr>
            <p:cNvPr id="283" name="Google Shape;283;p27"/>
            <p:cNvCxnSpPr>
              <a:stCxn id="276" idx="0"/>
              <a:endCxn id="281" idx="2"/>
            </p:cNvCxnSpPr>
            <p:nvPr/>
          </p:nvCxnSpPr>
          <p:spPr>
            <a:xfrm flipH="1" rot="5400000">
              <a:off x="5211450" y="2880313"/>
              <a:ext cx="696600" cy="627300"/>
            </a:xfrm>
            <a:prstGeom prst="curvedConnector3">
              <a:avLst>
                <a:gd fmla="val 49995" name="adj1"/>
              </a:avLst>
            </a:prstGeom>
            <a:noFill/>
            <a:ln cap="flat" cmpd="sng" w="9525">
              <a:solidFill>
                <a:srgbClr val="5496B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84" name="Google Shape;284;p27"/>
            <p:cNvCxnSpPr>
              <a:stCxn id="276" idx="0"/>
              <a:endCxn id="282" idx="2"/>
            </p:cNvCxnSpPr>
            <p:nvPr/>
          </p:nvCxnSpPr>
          <p:spPr>
            <a:xfrm rot="-5400000">
              <a:off x="6171600" y="2547463"/>
              <a:ext cx="696600" cy="1293000"/>
            </a:xfrm>
            <a:prstGeom prst="curvedConnector3">
              <a:avLst>
                <a:gd fmla="val 49995" name="adj1"/>
              </a:avLst>
            </a:prstGeom>
            <a:noFill/>
            <a:ln cap="flat" cmpd="sng" w="9525">
              <a:solidFill>
                <a:srgbClr val="5496BF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cxnSp>
        <p:nvCxnSpPr>
          <p:cNvPr id="285" name="Google Shape;285;p27"/>
          <p:cNvCxnSpPr/>
          <p:nvPr/>
        </p:nvCxnSpPr>
        <p:spPr>
          <a:xfrm flipH="1" rot="-5400000">
            <a:off x="7928700" y="3892125"/>
            <a:ext cx="439200" cy="2571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5496B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6" name="Google Shape;286;p27"/>
          <p:cNvSpPr txBox="1"/>
          <p:nvPr>
            <p:ph idx="1" type="body"/>
          </p:nvPr>
        </p:nvSpPr>
        <p:spPr>
          <a:xfrm>
            <a:off x="413100" y="1350775"/>
            <a:ext cx="8234700" cy="174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AutoNum type="arabicPeriod"/>
            </a:pPr>
            <a:r>
              <a:rPr b="1" lang="de" sz="1300">
                <a:solidFill>
                  <a:schemeClr val="dk1"/>
                </a:solidFill>
              </a:rPr>
              <a:t>Component </a:t>
            </a:r>
            <a:r>
              <a:rPr lang="de" sz="1300">
                <a:solidFill>
                  <a:schemeClr val="dk1"/>
                </a:solidFill>
              </a:rPr>
              <a:t>→ Was wird gemessen?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AutoNum type="arabicPeriod"/>
            </a:pPr>
            <a:r>
              <a:rPr b="1" lang="de" sz="1300">
                <a:solidFill>
                  <a:schemeClr val="dk1"/>
                </a:solidFill>
              </a:rPr>
              <a:t>Property</a:t>
            </a:r>
            <a:r>
              <a:rPr lang="de" sz="1300">
                <a:solidFill>
                  <a:schemeClr val="dk1"/>
                </a:solidFill>
              </a:rPr>
              <a:t>→ Welche Art von Messwert? (z.B. Konzentration, Aktivität)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AutoNum type="arabicPeriod"/>
            </a:pPr>
            <a:r>
              <a:rPr b="1" lang="de" sz="1300">
                <a:solidFill>
                  <a:schemeClr val="dk1"/>
                </a:solidFill>
              </a:rPr>
              <a:t>Time </a:t>
            </a:r>
            <a:r>
              <a:rPr lang="de" sz="1300">
                <a:solidFill>
                  <a:schemeClr val="dk1"/>
                </a:solidFill>
              </a:rPr>
              <a:t>→ Zeitpunkt oder Zeitspanne der Messung (z.B. Punktmessung oder 24-Stunden-Sammlung)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AutoNum type="arabicPeriod"/>
            </a:pPr>
            <a:r>
              <a:rPr b="1" lang="de" sz="1300">
                <a:solidFill>
                  <a:schemeClr val="dk1"/>
                </a:solidFill>
              </a:rPr>
              <a:t>System</a:t>
            </a:r>
            <a:r>
              <a:rPr lang="de" sz="1300">
                <a:solidFill>
                  <a:schemeClr val="dk1"/>
                </a:solidFill>
              </a:rPr>
              <a:t> → </a:t>
            </a:r>
            <a:r>
              <a:rPr lang="de" sz="1300">
                <a:solidFill>
                  <a:schemeClr val="dk1"/>
                </a:solidFill>
              </a:rPr>
              <a:t>Welches Material wird untersucht? (z. B. Serum, Urin, Vollblut)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AutoNum type="arabicPeriod"/>
            </a:pPr>
            <a:r>
              <a:rPr b="1" lang="de" sz="1300">
                <a:solidFill>
                  <a:schemeClr val="dk1"/>
                </a:solidFill>
              </a:rPr>
              <a:t>Scale</a:t>
            </a:r>
            <a:r>
              <a:rPr lang="de" sz="1300">
                <a:solidFill>
                  <a:schemeClr val="dk1"/>
                </a:solidFill>
              </a:rPr>
              <a:t> → </a:t>
            </a:r>
            <a:r>
              <a:rPr lang="de" sz="1300">
                <a:solidFill>
                  <a:schemeClr val="dk1"/>
                </a:solidFill>
              </a:rPr>
              <a:t>Wie wird das Ergebnis ausgedrückt? (z. B. quantitativ, qualitativ)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AutoNum type="arabicPeriod"/>
            </a:pPr>
            <a:r>
              <a:rPr b="1" lang="de" sz="1300">
                <a:solidFill>
                  <a:schemeClr val="dk1"/>
                </a:solidFill>
              </a:rPr>
              <a:t>Method</a:t>
            </a:r>
            <a:r>
              <a:rPr lang="de" sz="1300">
                <a:solidFill>
                  <a:schemeClr val="dk1"/>
                </a:solidFill>
              </a:rPr>
              <a:t> → </a:t>
            </a:r>
            <a:r>
              <a:rPr lang="de" sz="1300">
                <a:solidFill>
                  <a:schemeClr val="dk1"/>
                </a:solidFill>
              </a:rPr>
              <a:t>Welche Technik wird verwendet? (z. B. Enzymatisch, ELISA, PCR)</a:t>
            </a:r>
            <a:endParaRPr sz="1300">
              <a:solidFill>
                <a:schemeClr val="dk1"/>
              </a:solidFill>
            </a:endParaRPr>
          </a:p>
        </p:txBody>
      </p:sp>
      <p:sp>
        <p:nvSpPr>
          <p:cNvPr id="287" name="Google Shape;287;p27"/>
          <p:cNvSpPr txBox="1"/>
          <p:nvPr/>
        </p:nvSpPr>
        <p:spPr>
          <a:xfrm>
            <a:off x="176100" y="4663225"/>
            <a:ext cx="33918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900">
                <a:solidFill>
                  <a:srgbClr val="434343"/>
                </a:solidFill>
              </a:rPr>
              <a:t>Abhyankar, “Guide for Using LOINC Microbiology Terms.”</a:t>
            </a:r>
            <a:endParaRPr sz="900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293" name="Google Shape;293;p28"/>
          <p:cNvSpPr txBox="1"/>
          <p:nvPr/>
        </p:nvSpPr>
        <p:spPr>
          <a:xfrm>
            <a:off x="311700" y="876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2600">
                <a:solidFill>
                  <a:srgbClr val="18608C"/>
                </a:solidFill>
                <a:latin typeface="Rubik"/>
                <a:ea typeface="Rubik"/>
                <a:cs typeface="Rubik"/>
                <a:sym typeface="Rubik"/>
              </a:rPr>
              <a:t>Systemvergleich</a:t>
            </a:r>
            <a:endParaRPr sz="2600">
              <a:solidFill>
                <a:srgbClr val="18608C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94" name="Google Shape;294;p28"/>
          <p:cNvSpPr/>
          <p:nvPr/>
        </p:nvSpPr>
        <p:spPr>
          <a:xfrm>
            <a:off x="830475" y="1246325"/>
            <a:ext cx="1606500" cy="1554000"/>
          </a:xfrm>
          <a:prstGeom prst="ellipse">
            <a:avLst/>
          </a:prstGeom>
          <a:noFill/>
          <a:ln cap="flat" cmpd="sng" w="28575">
            <a:solidFill>
              <a:srgbClr val="0833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95" name="Google Shape;295;p28"/>
          <p:cNvSpPr/>
          <p:nvPr/>
        </p:nvSpPr>
        <p:spPr>
          <a:xfrm>
            <a:off x="3523000" y="1246325"/>
            <a:ext cx="1606500" cy="1554000"/>
          </a:xfrm>
          <a:prstGeom prst="ellipse">
            <a:avLst/>
          </a:prstGeom>
          <a:noFill/>
          <a:ln cap="flat" cmpd="sng" w="28575">
            <a:solidFill>
              <a:srgbClr val="0833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96" name="Google Shape;296;p28"/>
          <p:cNvSpPr/>
          <p:nvPr/>
        </p:nvSpPr>
        <p:spPr>
          <a:xfrm>
            <a:off x="6215525" y="1246325"/>
            <a:ext cx="1606500" cy="1554000"/>
          </a:xfrm>
          <a:prstGeom prst="ellipse">
            <a:avLst/>
          </a:prstGeom>
          <a:noFill/>
          <a:ln cap="flat" cmpd="sng" w="28575">
            <a:solidFill>
              <a:srgbClr val="0833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97" name="Google Shape;297;p28"/>
          <p:cNvSpPr/>
          <p:nvPr/>
        </p:nvSpPr>
        <p:spPr>
          <a:xfrm>
            <a:off x="432075" y="3042775"/>
            <a:ext cx="2403300" cy="847800"/>
          </a:xfrm>
          <a:prstGeom prst="rect">
            <a:avLst/>
          </a:prstGeom>
          <a:noFill/>
          <a:ln cap="flat" cmpd="sng" w="28575">
            <a:solidFill>
              <a:srgbClr val="8FBD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36000">
            <a:noAutofit/>
          </a:bodyPr>
          <a:lstStyle/>
          <a:p>
            <a:pPr indent="-153499" lvl="0" marL="179999" rtl="0" algn="l">
              <a:spcBef>
                <a:spcPts val="0"/>
              </a:spcBef>
              <a:spcAft>
                <a:spcPts val="0"/>
              </a:spcAft>
              <a:buSzPts val="1000"/>
              <a:buFont typeface="Rubik"/>
              <a:buChar char="●"/>
            </a:pPr>
            <a:r>
              <a:rPr lang="de" sz="1000">
                <a:latin typeface="Rubik"/>
                <a:ea typeface="Rubik"/>
                <a:cs typeface="Rubik"/>
                <a:sym typeface="Rubik"/>
              </a:rPr>
              <a:t>mittlere/hohe Granularität</a:t>
            </a:r>
            <a:endParaRPr sz="1000">
              <a:latin typeface="Rubik"/>
              <a:ea typeface="Rubik"/>
              <a:cs typeface="Rubik"/>
              <a:sym typeface="Rubik"/>
            </a:endParaRPr>
          </a:p>
          <a:p>
            <a:pPr indent="-153499" lvl="0" marL="179999" rtl="0" algn="l">
              <a:spcBef>
                <a:spcPts val="0"/>
              </a:spcBef>
              <a:spcAft>
                <a:spcPts val="0"/>
              </a:spcAft>
              <a:buSzPts val="1000"/>
              <a:buFont typeface="Rubik"/>
              <a:buChar char="●"/>
            </a:pPr>
            <a:r>
              <a:rPr lang="de" sz="1000">
                <a:latin typeface="Rubik"/>
                <a:ea typeface="Rubik"/>
                <a:cs typeface="Rubik"/>
                <a:sym typeface="Rubik"/>
              </a:rPr>
              <a:t>hierarchische Struktur</a:t>
            </a:r>
            <a:endParaRPr sz="1000">
              <a:latin typeface="Rubik"/>
              <a:ea typeface="Rubik"/>
              <a:cs typeface="Rubik"/>
              <a:sym typeface="Rubik"/>
            </a:endParaRPr>
          </a:p>
          <a:p>
            <a:pPr indent="-153499" lvl="0" marL="179999" rtl="0" algn="l">
              <a:spcBef>
                <a:spcPts val="0"/>
              </a:spcBef>
              <a:spcAft>
                <a:spcPts val="0"/>
              </a:spcAft>
              <a:buSzPts val="1000"/>
              <a:buFont typeface="Rubik"/>
              <a:buChar char="●"/>
            </a:pPr>
            <a:r>
              <a:rPr lang="de" sz="1000">
                <a:latin typeface="Rubik"/>
                <a:ea typeface="Rubik"/>
                <a:cs typeface="Rubik"/>
                <a:sym typeface="Rubik"/>
              </a:rPr>
              <a:t>weltweit anerkannt</a:t>
            </a:r>
            <a:endParaRPr sz="1000">
              <a:latin typeface="Rubik"/>
              <a:ea typeface="Rubik"/>
              <a:cs typeface="Rubik"/>
              <a:sym typeface="Rubik"/>
            </a:endParaRPr>
          </a:p>
          <a:p>
            <a:pPr indent="-153499" lvl="0" marL="179999" rtl="0" algn="l">
              <a:spcBef>
                <a:spcPts val="0"/>
              </a:spcBef>
              <a:spcAft>
                <a:spcPts val="0"/>
              </a:spcAft>
              <a:buSzPts val="1000"/>
              <a:buFont typeface="Rubik"/>
              <a:buChar char="●"/>
            </a:pPr>
            <a:r>
              <a:rPr lang="de" sz="1000">
                <a:latin typeface="Rubik"/>
                <a:ea typeface="Rubik"/>
                <a:cs typeface="Rubik"/>
                <a:sym typeface="Rubik"/>
              </a:rPr>
              <a:t>wenig flexibel für klin. Konzepte</a:t>
            </a:r>
            <a:endParaRPr sz="1000">
              <a:latin typeface="Rubik"/>
              <a:ea typeface="Rubik"/>
              <a:cs typeface="Rubik"/>
              <a:sym typeface="Rubik"/>
            </a:endParaRPr>
          </a:p>
          <a:p>
            <a:pPr indent="-153499" lvl="0" marL="179999" rtl="0" algn="l">
              <a:spcBef>
                <a:spcPts val="0"/>
              </a:spcBef>
              <a:spcAft>
                <a:spcPts val="0"/>
              </a:spcAft>
              <a:buSzPts val="1000"/>
              <a:buFont typeface="Rubik"/>
              <a:buChar char="●"/>
            </a:pPr>
            <a:r>
              <a:rPr lang="de" sz="1000">
                <a:latin typeface="Rubik"/>
                <a:ea typeface="Rubik"/>
                <a:cs typeface="Rubik"/>
                <a:sym typeface="Rubik"/>
              </a:rPr>
              <a:t>WHO (Organisation)</a:t>
            </a:r>
            <a:endParaRPr sz="1000"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98" name="Google Shape;298;p28"/>
          <p:cNvSpPr/>
          <p:nvPr/>
        </p:nvSpPr>
        <p:spPr>
          <a:xfrm>
            <a:off x="3124600" y="3042775"/>
            <a:ext cx="2403300" cy="847800"/>
          </a:xfrm>
          <a:prstGeom prst="rect">
            <a:avLst/>
          </a:prstGeom>
          <a:noFill/>
          <a:ln cap="flat" cmpd="sng" w="28575">
            <a:solidFill>
              <a:srgbClr val="8FBD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6000" lIns="36000" spcFirstLastPara="1" rIns="36000" wrap="square" tIns="36000">
            <a:noAutofit/>
          </a:bodyPr>
          <a:lstStyle/>
          <a:p>
            <a:pPr indent="-153499" lvl="0" marL="269999" rtl="0" algn="l">
              <a:spcBef>
                <a:spcPts val="0"/>
              </a:spcBef>
              <a:spcAft>
                <a:spcPts val="0"/>
              </a:spcAft>
              <a:buSzPts val="1000"/>
              <a:buFont typeface="Rubik"/>
              <a:buChar char="●"/>
            </a:pPr>
            <a:r>
              <a:rPr lang="de" sz="1000">
                <a:latin typeface="Rubik"/>
                <a:ea typeface="Rubik"/>
                <a:cs typeface="Rubik"/>
                <a:sym typeface="Rubik"/>
              </a:rPr>
              <a:t>sehr hohe Granularität</a:t>
            </a:r>
            <a:endParaRPr sz="1000">
              <a:latin typeface="Rubik"/>
              <a:ea typeface="Rubik"/>
              <a:cs typeface="Rubik"/>
              <a:sym typeface="Rubik"/>
            </a:endParaRPr>
          </a:p>
          <a:p>
            <a:pPr indent="-153499" lvl="0" marL="269999" rtl="0" algn="l">
              <a:spcBef>
                <a:spcPts val="0"/>
              </a:spcBef>
              <a:spcAft>
                <a:spcPts val="0"/>
              </a:spcAft>
              <a:buSzPts val="1000"/>
              <a:buFont typeface="Rubik"/>
              <a:buChar char="●"/>
            </a:pPr>
            <a:r>
              <a:rPr lang="de" sz="1000">
                <a:latin typeface="Rubik"/>
                <a:ea typeface="Rubik"/>
                <a:cs typeface="Rubik"/>
                <a:sym typeface="Rubik"/>
              </a:rPr>
              <a:t>Ontol. aus Konzepten usw.</a:t>
            </a:r>
            <a:endParaRPr sz="1000">
              <a:latin typeface="Rubik"/>
              <a:ea typeface="Rubik"/>
              <a:cs typeface="Rubik"/>
              <a:sym typeface="Rubik"/>
            </a:endParaRPr>
          </a:p>
          <a:p>
            <a:pPr indent="-153499" lvl="0" marL="269999" rtl="0" algn="l">
              <a:spcBef>
                <a:spcPts val="0"/>
              </a:spcBef>
              <a:spcAft>
                <a:spcPts val="0"/>
              </a:spcAft>
              <a:buSzPts val="1000"/>
              <a:buFont typeface="Rubik"/>
              <a:buChar char="●"/>
            </a:pPr>
            <a:r>
              <a:rPr lang="de" sz="1000">
                <a:latin typeface="Rubik"/>
                <a:ea typeface="Rubik"/>
                <a:cs typeface="Rubik"/>
                <a:sym typeface="Rubik"/>
              </a:rPr>
              <a:t>sehr detailliert</a:t>
            </a:r>
            <a:endParaRPr sz="1000">
              <a:latin typeface="Rubik"/>
              <a:ea typeface="Rubik"/>
              <a:cs typeface="Rubik"/>
              <a:sym typeface="Rubik"/>
            </a:endParaRPr>
          </a:p>
          <a:p>
            <a:pPr indent="-153499" lvl="0" marL="269999" rtl="0" algn="l">
              <a:spcBef>
                <a:spcPts val="0"/>
              </a:spcBef>
              <a:spcAft>
                <a:spcPts val="0"/>
              </a:spcAft>
              <a:buSzPts val="1000"/>
              <a:buFont typeface="Rubik"/>
              <a:buChar char="●"/>
            </a:pPr>
            <a:r>
              <a:rPr lang="de" sz="1000">
                <a:latin typeface="Rubik"/>
                <a:ea typeface="Rubik"/>
                <a:cs typeface="Rubik"/>
                <a:sym typeface="Rubik"/>
              </a:rPr>
              <a:t>komplexe Implementierung</a:t>
            </a:r>
            <a:endParaRPr sz="1000">
              <a:latin typeface="Rubik"/>
              <a:ea typeface="Rubik"/>
              <a:cs typeface="Rubik"/>
              <a:sym typeface="Rubik"/>
            </a:endParaRPr>
          </a:p>
          <a:p>
            <a:pPr indent="-153499" lvl="0" marL="269999" rtl="0" algn="l">
              <a:spcBef>
                <a:spcPts val="0"/>
              </a:spcBef>
              <a:spcAft>
                <a:spcPts val="0"/>
              </a:spcAft>
              <a:buSzPts val="1000"/>
              <a:buFont typeface="Rubik"/>
              <a:buChar char="●"/>
            </a:pPr>
            <a:r>
              <a:rPr lang="de" sz="1000">
                <a:latin typeface="Rubik"/>
                <a:ea typeface="Rubik"/>
                <a:cs typeface="Rubik"/>
                <a:sym typeface="Rubik"/>
              </a:rPr>
              <a:t>SNOMED Intern. (Organisation)</a:t>
            </a:r>
            <a:endParaRPr sz="1000"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99" name="Google Shape;299;p28"/>
          <p:cNvSpPr/>
          <p:nvPr/>
        </p:nvSpPr>
        <p:spPr>
          <a:xfrm>
            <a:off x="5817125" y="3042775"/>
            <a:ext cx="2403300" cy="847800"/>
          </a:xfrm>
          <a:prstGeom prst="rect">
            <a:avLst/>
          </a:prstGeom>
          <a:noFill/>
          <a:ln cap="flat" cmpd="sng" w="28575">
            <a:solidFill>
              <a:srgbClr val="8FBD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6000" lIns="36000" spcFirstLastPara="1" rIns="36000" wrap="square" tIns="36000">
            <a:noAutofit/>
          </a:bodyPr>
          <a:lstStyle/>
          <a:p>
            <a:pPr indent="-153499" lvl="0" marL="269999" rtl="0" algn="l">
              <a:spcBef>
                <a:spcPts val="0"/>
              </a:spcBef>
              <a:spcAft>
                <a:spcPts val="0"/>
              </a:spcAft>
              <a:buSzPts val="1000"/>
              <a:buFont typeface="Rubik"/>
              <a:buChar char="●"/>
            </a:pPr>
            <a:r>
              <a:rPr lang="de" sz="1000">
                <a:latin typeface="Rubik"/>
                <a:ea typeface="Rubik"/>
                <a:cs typeface="Rubik"/>
                <a:sym typeface="Rubik"/>
              </a:rPr>
              <a:t>mittlere Granularität</a:t>
            </a:r>
            <a:endParaRPr sz="1000">
              <a:latin typeface="Rubik"/>
              <a:ea typeface="Rubik"/>
              <a:cs typeface="Rubik"/>
              <a:sym typeface="Rubik"/>
            </a:endParaRPr>
          </a:p>
          <a:p>
            <a:pPr indent="-153499" lvl="0" marL="269999" rtl="0" algn="l">
              <a:spcBef>
                <a:spcPts val="0"/>
              </a:spcBef>
              <a:spcAft>
                <a:spcPts val="0"/>
              </a:spcAft>
              <a:buSzPts val="1000"/>
              <a:buFont typeface="Rubik"/>
              <a:buChar char="●"/>
            </a:pPr>
            <a:r>
              <a:rPr lang="de" sz="1000">
                <a:latin typeface="Rubik"/>
                <a:ea typeface="Rubik"/>
                <a:cs typeface="Rubik"/>
                <a:sym typeface="Rubik"/>
              </a:rPr>
              <a:t>hierarchische Struktur</a:t>
            </a:r>
            <a:endParaRPr sz="1000">
              <a:latin typeface="Rubik"/>
              <a:ea typeface="Rubik"/>
              <a:cs typeface="Rubik"/>
              <a:sym typeface="Rubik"/>
            </a:endParaRPr>
          </a:p>
          <a:p>
            <a:pPr indent="-153499" lvl="0" marL="269999" rtl="0" algn="l">
              <a:spcBef>
                <a:spcPts val="0"/>
              </a:spcBef>
              <a:spcAft>
                <a:spcPts val="0"/>
              </a:spcAft>
              <a:buSzPts val="1000"/>
              <a:buFont typeface="Rubik"/>
              <a:buChar char="●"/>
            </a:pPr>
            <a:r>
              <a:rPr lang="de" sz="1000">
                <a:latin typeface="Rubik"/>
                <a:ea typeface="Rubik"/>
                <a:cs typeface="Rubik"/>
                <a:sym typeface="Rubik"/>
              </a:rPr>
              <a:t>standardisierte Labordaten</a:t>
            </a:r>
            <a:endParaRPr sz="1000">
              <a:latin typeface="Rubik"/>
              <a:ea typeface="Rubik"/>
              <a:cs typeface="Rubik"/>
              <a:sym typeface="Rubik"/>
            </a:endParaRPr>
          </a:p>
          <a:p>
            <a:pPr indent="-153499" lvl="0" marL="269999" rtl="0" algn="l">
              <a:spcBef>
                <a:spcPts val="0"/>
              </a:spcBef>
              <a:spcAft>
                <a:spcPts val="0"/>
              </a:spcAft>
              <a:buSzPts val="1000"/>
              <a:buFont typeface="Rubik"/>
              <a:buChar char="●"/>
            </a:pPr>
            <a:r>
              <a:rPr lang="de" sz="1000">
                <a:latin typeface="Rubik"/>
                <a:ea typeface="Rubik"/>
                <a:cs typeface="Rubik"/>
                <a:sym typeface="Rubik"/>
              </a:rPr>
              <a:t>nicht für Diagnosen, Prozeduren</a:t>
            </a:r>
            <a:endParaRPr sz="1000">
              <a:latin typeface="Rubik"/>
              <a:ea typeface="Rubik"/>
              <a:cs typeface="Rubik"/>
              <a:sym typeface="Rubik"/>
            </a:endParaRPr>
          </a:p>
          <a:p>
            <a:pPr indent="-153499" lvl="0" marL="269999" rtl="0" algn="l">
              <a:spcBef>
                <a:spcPts val="0"/>
              </a:spcBef>
              <a:spcAft>
                <a:spcPts val="0"/>
              </a:spcAft>
              <a:buSzPts val="1000"/>
              <a:buFont typeface="Rubik"/>
              <a:buChar char="●"/>
            </a:pPr>
            <a:r>
              <a:rPr lang="de" sz="1000">
                <a:latin typeface="Rubik"/>
                <a:ea typeface="Rubik"/>
                <a:cs typeface="Rubik"/>
                <a:sym typeface="Rubik"/>
              </a:rPr>
              <a:t>Regenstrief Instit. (Organisation)</a:t>
            </a:r>
            <a:endParaRPr sz="1000"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300" name="Google Shape;30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1963" y="1870323"/>
            <a:ext cx="1323524" cy="30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28"/>
          <p:cNvPicPr preferRelativeResize="0"/>
          <p:nvPr/>
        </p:nvPicPr>
        <p:blipFill rotWithShape="1">
          <a:blip r:embed="rId4">
            <a:alphaModFix/>
          </a:blip>
          <a:srcRect b="14479" l="2157" r="18521" t="8627"/>
          <a:stretch/>
        </p:blipFill>
        <p:spPr>
          <a:xfrm>
            <a:off x="3664500" y="1926438"/>
            <a:ext cx="1323500" cy="19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57025" y="1867502"/>
            <a:ext cx="1323500" cy="4640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2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Mapping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Was ist ein “</a:t>
            </a:r>
            <a:r>
              <a:rPr lang="de"/>
              <a:t>Map</a:t>
            </a:r>
            <a:r>
              <a:rPr lang="de"/>
              <a:t>ping</a:t>
            </a:r>
            <a:r>
              <a:rPr lang="de"/>
              <a:t>” ? </a:t>
            </a:r>
            <a:endParaRPr/>
          </a:p>
        </p:txBody>
      </p:sp>
      <p:sp>
        <p:nvSpPr>
          <p:cNvPr id="313" name="Google Shape;313;p30"/>
          <p:cNvSpPr txBox="1"/>
          <p:nvPr>
            <p:ph idx="1" type="body"/>
          </p:nvPr>
        </p:nvSpPr>
        <p:spPr>
          <a:xfrm>
            <a:off x="404350" y="2571775"/>
            <a:ext cx="8149500" cy="16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300">
                <a:solidFill>
                  <a:srgbClr val="5496BF"/>
                </a:solidFill>
                <a:latin typeface="Rubik Medium"/>
                <a:ea typeface="Rubik Medium"/>
                <a:cs typeface="Rubik Medium"/>
                <a:sym typeface="Rubik Medium"/>
              </a:rPr>
              <a:t>Map Pattern und Beziehungen</a:t>
            </a:r>
            <a:endParaRPr sz="1300">
              <a:solidFill>
                <a:srgbClr val="5496BF"/>
              </a:solidFill>
              <a:latin typeface="Rubik Medium"/>
              <a:ea typeface="Rubik Medium"/>
              <a:cs typeface="Rubik Medium"/>
              <a:sym typeface="Rubik Medium"/>
            </a:endParaRPr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Clr>
                <a:srgbClr val="143255"/>
              </a:buClr>
              <a:buSzPts val="1300"/>
              <a:buFont typeface="Arial"/>
              <a:buAutoNum type="arabicParenR"/>
            </a:pPr>
            <a:r>
              <a:rPr lang="de" sz="1300">
                <a:solidFill>
                  <a:srgbClr val="143255"/>
                </a:solidFill>
              </a:rPr>
              <a:t>Exakte Zuordnung (1:1) → Idealfall, direkte Übereinstimmung.</a:t>
            </a:r>
            <a:endParaRPr sz="1300">
              <a:solidFill>
                <a:srgbClr val="143255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143255"/>
              </a:buClr>
              <a:buSzPts val="1300"/>
              <a:buFont typeface="Arial"/>
              <a:buAutoNum type="arabicParenR"/>
            </a:pPr>
            <a:r>
              <a:rPr lang="de" sz="1300">
                <a:solidFill>
                  <a:srgbClr val="143255"/>
                </a:solidFill>
              </a:rPr>
              <a:t>Breite Zuordnung (1:N) →Ein SNOMED-Begriff → Mehrere mögliche ICD-10-Codes.</a:t>
            </a:r>
            <a:endParaRPr sz="1300">
              <a:solidFill>
                <a:srgbClr val="143255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143255"/>
              </a:buClr>
              <a:buSzPts val="1300"/>
              <a:buFont typeface="Arial"/>
              <a:buAutoNum type="arabicParenR"/>
            </a:pPr>
            <a:r>
              <a:rPr lang="de" sz="1300">
                <a:solidFill>
                  <a:srgbClr val="143255"/>
                </a:solidFill>
              </a:rPr>
              <a:t>Enge Zuordnung (N:1) → Mehrere SNOMED-Begriffe → Ein ICD-10-Code.</a:t>
            </a:r>
            <a:endParaRPr sz="1300">
              <a:solidFill>
                <a:srgbClr val="143255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143255"/>
              </a:buClr>
              <a:buSzPts val="1300"/>
              <a:buAutoNum type="arabicParenR"/>
            </a:pPr>
            <a:r>
              <a:rPr lang="de" sz="1300">
                <a:solidFill>
                  <a:srgbClr val="143255"/>
                </a:solidFill>
              </a:rPr>
              <a:t>Keine Zuordnung (1:0) → Kein passender ICD-10-Code vorhanden.</a:t>
            </a:r>
            <a:endParaRPr sz="1300">
              <a:solidFill>
                <a:srgbClr val="143255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143255"/>
              </a:buClr>
              <a:buSzPts val="1300"/>
              <a:buFont typeface="Arial"/>
              <a:buAutoNum type="arabicParenR"/>
            </a:pPr>
            <a:r>
              <a:rPr lang="de" sz="1300">
                <a:solidFill>
                  <a:srgbClr val="143255"/>
                </a:solidFill>
              </a:rPr>
              <a:t>Komplexe  und ungenaue Zuordnung →Benötigt Regeln, Logik oder Entscheidungsbäume</a:t>
            </a:r>
            <a:endParaRPr sz="1300"/>
          </a:p>
        </p:txBody>
      </p:sp>
      <p:sp>
        <p:nvSpPr>
          <p:cNvPr id="314" name="Google Shape;314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315" name="Google Shape;315;p30"/>
          <p:cNvSpPr txBox="1"/>
          <p:nvPr>
            <p:ph idx="1" type="body"/>
          </p:nvPr>
        </p:nvSpPr>
        <p:spPr>
          <a:xfrm>
            <a:off x="358025" y="1086000"/>
            <a:ext cx="8316300" cy="129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300">
                <a:solidFill>
                  <a:srgbClr val="5496BF"/>
                </a:solidFill>
                <a:latin typeface="Rubik Medium"/>
                <a:ea typeface="Rubik Medium"/>
                <a:cs typeface="Rubik Medium"/>
                <a:sym typeface="Rubik Medium"/>
              </a:rPr>
              <a:t>Definition:</a:t>
            </a:r>
            <a:r>
              <a:rPr lang="de" sz="1300"/>
              <a:t> “</a:t>
            </a:r>
            <a:r>
              <a:rPr lang="de" sz="1300"/>
              <a:t>Maps are associations between particular concepts or terms in one system and concepts or terms in another system that have the same (or similar) meaning</a:t>
            </a:r>
            <a:r>
              <a:rPr lang="de" sz="1300"/>
              <a:t>” (Snomed International)</a:t>
            </a:r>
            <a:endParaRPr sz="1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de" sz="1300">
                <a:solidFill>
                  <a:srgbClr val="5496BF"/>
                </a:solidFill>
                <a:latin typeface="Rubik Medium"/>
                <a:ea typeface="Rubik Medium"/>
                <a:cs typeface="Rubik Medium"/>
                <a:sym typeface="Rubik Medium"/>
              </a:rPr>
              <a:t>SNOMED CT → ICD-10 Mapping: </a:t>
            </a:r>
            <a:r>
              <a:rPr lang="de" sz="1300"/>
              <a:t>Halbautomatische Generierung von ICD-10-Codes aus in SNOMED CT codierten klinischen Daten für Abrechnungs- und Statistikzwecke. </a:t>
            </a:r>
            <a:endParaRPr sz="1300"/>
          </a:p>
        </p:txBody>
      </p:sp>
      <p:sp>
        <p:nvSpPr>
          <p:cNvPr id="316" name="Google Shape;316;p30"/>
          <p:cNvSpPr txBox="1"/>
          <p:nvPr/>
        </p:nvSpPr>
        <p:spPr>
          <a:xfrm>
            <a:off x="334950" y="4495000"/>
            <a:ext cx="84741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 sz="900">
                <a:solidFill>
                  <a:srgbClr val="434343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Xu, “Mapping SNOMED CT to ICD-10-CM.”</a:t>
            </a:r>
            <a:endParaRPr sz="9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 sz="900">
                <a:solidFill>
                  <a:srgbClr val="434343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https://www.snomed.org/maps</a:t>
            </a:r>
            <a:endParaRPr sz="900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31"/>
          <p:cNvSpPr txBox="1"/>
          <p:nvPr>
            <p:ph type="title"/>
          </p:nvPr>
        </p:nvSpPr>
        <p:spPr>
          <a:xfrm>
            <a:off x="311700" y="174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Mapping Strategien </a:t>
            </a:r>
            <a:endParaRPr/>
          </a:p>
        </p:txBody>
      </p:sp>
      <p:sp>
        <p:nvSpPr>
          <p:cNvPr id="322" name="Google Shape;322;p31"/>
          <p:cNvSpPr txBox="1"/>
          <p:nvPr>
            <p:ph idx="1" type="body"/>
          </p:nvPr>
        </p:nvSpPr>
        <p:spPr>
          <a:xfrm>
            <a:off x="462900" y="746950"/>
            <a:ext cx="7483500" cy="156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de" sz="1600"/>
              <a:t>Lexikalisches Mapping</a:t>
            </a:r>
            <a:endParaRPr b="1" sz="16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de" sz="1200"/>
              <a:t>Übereinstimmungen zwischen den Namen von Codes aus zwei Terminologien finden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de" sz="1200"/>
              <a:t>Es umfasst semantische Methoden, die auf Beziehungen basieren.</a:t>
            </a:r>
            <a:endParaRPr sz="1200"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de" sz="1600"/>
              <a:t>Ontologisches Mapping</a:t>
            </a:r>
            <a:endParaRPr b="1" sz="16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143255"/>
              </a:buClr>
              <a:buSzPts val="1200"/>
              <a:buChar char="○"/>
            </a:pPr>
            <a:r>
              <a:rPr lang="de" sz="1200">
                <a:solidFill>
                  <a:srgbClr val="143255"/>
                </a:solidFill>
                <a:highlight>
                  <a:srgbClr val="FFFFFF"/>
                </a:highlight>
              </a:rPr>
              <a:t>Abgleich von SNOMED CT-Attributen mit den Achsen der ICD-10-PCS.</a:t>
            </a:r>
            <a:endParaRPr sz="1200">
              <a:solidFill>
                <a:srgbClr val="143255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6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6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600"/>
          </a:p>
        </p:txBody>
      </p:sp>
      <p:sp>
        <p:nvSpPr>
          <p:cNvPr id="323" name="Google Shape;323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324" name="Google Shape;324;p31"/>
          <p:cNvSpPr txBox="1"/>
          <p:nvPr/>
        </p:nvSpPr>
        <p:spPr>
          <a:xfrm>
            <a:off x="311700" y="4532875"/>
            <a:ext cx="80199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900">
                <a:solidFill>
                  <a:srgbClr val="434343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Fung et al., “Leveraging Lexical Matching and Ontological Alignment to Map SNOMED CT Surgical Procedures to ICD-10-PCS.”</a:t>
            </a:r>
            <a:endParaRPr sz="9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 sz="850">
                <a:solidFill>
                  <a:srgbClr val="434343"/>
                </a:solidFill>
                <a:uFill>
                  <a:noFill/>
                </a:uFill>
                <a:latin typeface="Verdana"/>
                <a:ea typeface="Verdana"/>
                <a:cs typeface="Verdana"/>
                <a:sym typeface="Verdana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IHTSDO,</a:t>
            </a:r>
            <a:r>
              <a:rPr lang="de" sz="900">
                <a:solidFill>
                  <a:srgbClr val="434343"/>
                </a:solidFill>
                <a:uFill>
                  <a:noFill/>
                </a:u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“Mapping Rules Snomed Ct to Icd 10”</a:t>
            </a:r>
            <a:endParaRPr sz="900">
              <a:solidFill>
                <a:srgbClr val="434343"/>
              </a:solidFill>
            </a:endParaRPr>
          </a:p>
        </p:txBody>
      </p:sp>
      <p:pic>
        <p:nvPicPr>
          <p:cNvPr id="325" name="Google Shape;325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59150" y="2376600"/>
            <a:ext cx="3078624" cy="2286626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31"/>
          <p:cNvSpPr txBox="1"/>
          <p:nvPr/>
        </p:nvSpPr>
        <p:spPr>
          <a:xfrm>
            <a:off x="4516400" y="2774225"/>
            <a:ext cx="4178400" cy="1679400"/>
          </a:xfrm>
          <a:prstGeom prst="rect">
            <a:avLst/>
          </a:prstGeom>
          <a:noFill/>
          <a:ln cap="flat" cmpd="sng" w="9525">
            <a:solidFill>
              <a:srgbClr val="5496B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143255"/>
                </a:solidFill>
                <a:highlight>
                  <a:srgbClr val="FFFFFF"/>
                </a:highlight>
                <a:latin typeface="Rubik Medium"/>
                <a:ea typeface="Rubik Medium"/>
                <a:cs typeface="Rubik Medium"/>
                <a:sym typeface="Rubik Medium"/>
              </a:rPr>
              <a:t>1:1-Zuordnung </a:t>
            </a:r>
            <a:endParaRPr sz="1200">
              <a:solidFill>
                <a:srgbClr val="143255"/>
              </a:solidFill>
              <a:highlight>
                <a:srgbClr val="FFFFFF"/>
              </a:highlight>
              <a:latin typeface="Rubik Medium"/>
              <a:ea typeface="Rubik Medium"/>
              <a:cs typeface="Rubik Medium"/>
              <a:sym typeface="Rubik Medium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143255"/>
                </a:solidFill>
                <a:highlight>
                  <a:srgbClr val="FFFFFF"/>
                </a:highlight>
                <a:latin typeface="Rubik Medium"/>
                <a:ea typeface="Rubik Medium"/>
                <a:cs typeface="Rubik Medium"/>
                <a:sym typeface="Rubik Medium"/>
              </a:rPr>
              <a:t>ist NICHT IMMER möglich</a:t>
            </a:r>
            <a:endParaRPr sz="1200">
              <a:solidFill>
                <a:srgbClr val="143255"/>
              </a:solidFill>
              <a:highlight>
                <a:srgbClr val="FFFFFF"/>
              </a:highlight>
              <a:latin typeface="Rubik Medium"/>
              <a:ea typeface="Rubik Medium"/>
              <a:cs typeface="Rubik Medium"/>
              <a:sym typeface="Rubik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B82BF"/>
              </a:solidFill>
              <a:highlight>
                <a:srgbClr val="FFFFFF"/>
              </a:highlight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B82BF"/>
              </a:solidFill>
              <a:highlight>
                <a:srgbClr val="FFFFFF"/>
              </a:highlight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 sz="1200">
                <a:solidFill>
                  <a:srgbClr val="143255"/>
                </a:solidFill>
                <a:highlight>
                  <a:srgbClr val="FFFFFF"/>
                </a:highlight>
                <a:latin typeface="Rubik"/>
                <a:ea typeface="Rubik"/>
                <a:cs typeface="Rubik"/>
                <a:sym typeface="Rubik"/>
              </a:rPr>
              <a:t>Unterschiede in </a:t>
            </a:r>
            <a:r>
              <a:rPr lang="de" sz="1200" u="sng">
                <a:solidFill>
                  <a:srgbClr val="143255"/>
                </a:solidFill>
                <a:highlight>
                  <a:srgbClr val="FFFFFF"/>
                </a:highlight>
                <a:latin typeface="Rubik"/>
                <a:ea typeface="Rubik"/>
                <a:cs typeface="Rubik"/>
                <a:sym typeface="Rubik"/>
              </a:rPr>
              <a:t>Granularität</a:t>
            </a:r>
            <a:r>
              <a:rPr lang="de" sz="1200">
                <a:solidFill>
                  <a:srgbClr val="143255"/>
                </a:solidFill>
                <a:highlight>
                  <a:srgbClr val="FFFFFF"/>
                </a:highlight>
                <a:latin typeface="Rubik"/>
                <a:ea typeface="Rubik"/>
                <a:cs typeface="Rubik"/>
                <a:sym typeface="Rubik"/>
              </a:rPr>
              <a:t>, Schwerpunktsetzung und organisatorischen Prinzipien, </a:t>
            </a:r>
            <a:r>
              <a:rPr lang="de" sz="1200" u="sng">
                <a:solidFill>
                  <a:srgbClr val="143255"/>
                </a:solidFill>
                <a:highlight>
                  <a:srgbClr val="FFFFFF"/>
                </a:highlight>
                <a:latin typeface="Rubik"/>
                <a:ea typeface="Rubik"/>
                <a:cs typeface="Rubik"/>
                <a:sym typeface="Rubik"/>
              </a:rPr>
              <a:t>Kontextabhängigkeit</a:t>
            </a:r>
            <a:r>
              <a:rPr lang="de" sz="1200">
                <a:solidFill>
                  <a:srgbClr val="143255"/>
                </a:solidFill>
                <a:highlight>
                  <a:srgbClr val="FFFFFF"/>
                </a:highlight>
                <a:latin typeface="Rubik"/>
                <a:ea typeface="Rubik"/>
                <a:cs typeface="Rubik"/>
                <a:sym typeface="Rubik"/>
              </a:rPr>
              <a:t> und </a:t>
            </a:r>
            <a:r>
              <a:rPr lang="de" sz="1200" u="sng">
                <a:solidFill>
                  <a:srgbClr val="143255"/>
                </a:solidFill>
                <a:highlight>
                  <a:srgbClr val="FFFFFF"/>
                </a:highlight>
                <a:latin typeface="Rubik"/>
                <a:ea typeface="Rubik"/>
                <a:cs typeface="Rubik"/>
                <a:sym typeface="Rubik"/>
              </a:rPr>
              <a:t>Regelbasierte Transformationen</a:t>
            </a:r>
            <a:endParaRPr sz="1200" u="sng">
              <a:solidFill>
                <a:srgbClr val="143255"/>
              </a:solidFill>
              <a:highlight>
                <a:srgbClr val="FFFFFF"/>
              </a:highlight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27" name="Google Shape;327;p31"/>
          <p:cNvSpPr/>
          <p:nvPr/>
        </p:nvSpPr>
        <p:spPr>
          <a:xfrm rot="5400000">
            <a:off x="6406000" y="3421851"/>
            <a:ext cx="291900" cy="282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B7B7B7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8FBDD9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2"/>
          <p:cNvSpPr txBox="1"/>
          <p:nvPr>
            <p:ph type="title"/>
          </p:nvPr>
        </p:nvSpPr>
        <p:spPr>
          <a:xfrm>
            <a:off x="311700" y="1484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Aussichten des Mappings</a:t>
            </a:r>
            <a:endParaRPr/>
          </a:p>
        </p:txBody>
      </p:sp>
      <p:sp>
        <p:nvSpPr>
          <p:cNvPr id="333" name="Google Shape;333;p32"/>
          <p:cNvSpPr txBox="1"/>
          <p:nvPr>
            <p:ph idx="1" type="body"/>
          </p:nvPr>
        </p:nvSpPr>
        <p:spPr>
          <a:xfrm>
            <a:off x="311700" y="670575"/>
            <a:ext cx="8520600" cy="167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935"/>
              <a:buNone/>
            </a:pPr>
            <a:r>
              <a:rPr lang="de" sz="1220">
                <a:solidFill>
                  <a:srgbClr val="143255"/>
                </a:solidFill>
              </a:rPr>
              <a:t>Automatisierung und Verbesserung der Genauigkeit durch künstliche Intelligenz und semantische Technologien:</a:t>
            </a:r>
            <a:endParaRPr sz="1220">
              <a:solidFill>
                <a:srgbClr val="143255"/>
              </a:solidFill>
            </a:endParaRPr>
          </a:p>
          <a:p>
            <a:pPr indent="-30607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rgbClr val="143255"/>
              </a:buClr>
              <a:buSzPts val="1220"/>
              <a:buFont typeface="Rubik Medium"/>
              <a:buChar char="●"/>
            </a:pPr>
            <a:r>
              <a:rPr lang="de" sz="1220">
                <a:solidFill>
                  <a:srgbClr val="143255"/>
                </a:solidFill>
                <a:latin typeface="Rubik Medium"/>
                <a:ea typeface="Rubik Medium"/>
                <a:cs typeface="Rubik Medium"/>
                <a:sym typeface="Rubik Medium"/>
              </a:rPr>
              <a:t>Regelbasiertes Mapping </a:t>
            </a:r>
            <a:endParaRPr sz="1220">
              <a:solidFill>
                <a:srgbClr val="143255"/>
              </a:solidFill>
              <a:latin typeface="Rubik Medium"/>
              <a:ea typeface="Rubik Medium"/>
              <a:cs typeface="Rubik Medium"/>
              <a:sym typeface="Rubik Medium"/>
            </a:endParaRPr>
          </a:p>
          <a:p>
            <a:pPr indent="-30607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143255"/>
              </a:buClr>
              <a:buSzPts val="1220"/>
              <a:buFont typeface="Rubik Medium"/>
              <a:buChar char="●"/>
            </a:pPr>
            <a:r>
              <a:rPr lang="de" sz="1220">
                <a:solidFill>
                  <a:srgbClr val="143255"/>
                </a:solidFill>
                <a:latin typeface="Rubik Medium"/>
                <a:ea typeface="Rubik Medium"/>
                <a:cs typeface="Rubik Medium"/>
                <a:sym typeface="Rubik Medium"/>
              </a:rPr>
              <a:t>Erweiterung der Mapping-Richtlinien</a:t>
            </a:r>
            <a:endParaRPr sz="1220">
              <a:solidFill>
                <a:srgbClr val="143255"/>
              </a:solidFill>
              <a:latin typeface="Rubik Medium"/>
              <a:ea typeface="Rubik Medium"/>
              <a:cs typeface="Rubik Medium"/>
              <a:sym typeface="Rubik Medium"/>
            </a:endParaRPr>
          </a:p>
          <a:p>
            <a:pPr indent="-30607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143255"/>
              </a:buClr>
              <a:buSzPts val="1220"/>
              <a:buFont typeface="Rubik Medium"/>
              <a:buChar char="●"/>
            </a:pPr>
            <a:r>
              <a:rPr lang="de" sz="1220">
                <a:solidFill>
                  <a:srgbClr val="143255"/>
                </a:solidFill>
                <a:latin typeface="Rubik Medium"/>
                <a:ea typeface="Rubik Medium"/>
                <a:cs typeface="Rubik Medium"/>
                <a:sym typeface="Rubik Medium"/>
              </a:rPr>
              <a:t>KI-gestütztes Mapping </a:t>
            </a:r>
            <a:endParaRPr sz="1220">
              <a:solidFill>
                <a:srgbClr val="143255"/>
              </a:solidFill>
            </a:endParaRPr>
          </a:p>
          <a:p>
            <a:pPr indent="-306069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143255"/>
              </a:buClr>
              <a:buSzPts val="1220"/>
              <a:buFont typeface="Rubik Medium"/>
              <a:buChar char="○"/>
            </a:pPr>
            <a:r>
              <a:rPr lang="de" sz="1220">
                <a:solidFill>
                  <a:srgbClr val="143255"/>
                </a:solidFill>
              </a:rPr>
              <a:t>Embedding Models</a:t>
            </a:r>
            <a:endParaRPr sz="1220">
              <a:solidFill>
                <a:srgbClr val="143255"/>
              </a:solidFill>
            </a:endParaRPr>
          </a:p>
          <a:p>
            <a:pPr indent="-306069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143255"/>
              </a:buClr>
              <a:buSzPts val="1220"/>
              <a:buFont typeface="Rubik Medium"/>
              <a:buChar char="○"/>
            </a:pPr>
            <a:r>
              <a:rPr lang="de" sz="1220">
                <a:solidFill>
                  <a:srgbClr val="143255"/>
                </a:solidFill>
              </a:rPr>
              <a:t>BioBERT (</a:t>
            </a:r>
            <a:r>
              <a:rPr lang="de" sz="1220"/>
              <a:t>Bidirectional Encoder Representations from Transformers for Biomedical Text Mining</a:t>
            </a:r>
            <a:r>
              <a:rPr lang="de" sz="1220">
                <a:solidFill>
                  <a:srgbClr val="143255"/>
                </a:solidFill>
              </a:rPr>
              <a:t>)</a:t>
            </a:r>
            <a:endParaRPr sz="1220">
              <a:solidFill>
                <a:srgbClr val="143255"/>
              </a:solidFill>
            </a:endParaRPr>
          </a:p>
          <a:p>
            <a:pPr indent="0" lvl="0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20">
                <a:solidFill>
                  <a:srgbClr val="143255"/>
                </a:solidFill>
              </a:rPr>
              <a:t>→ Named Entity Recognition (NER), Relation Extraction (RE) und Question Answering (QA)</a:t>
            </a:r>
            <a:endParaRPr sz="1220">
              <a:solidFill>
                <a:srgbClr val="143255"/>
              </a:solidFill>
            </a:endParaRPr>
          </a:p>
        </p:txBody>
      </p:sp>
      <p:sp>
        <p:nvSpPr>
          <p:cNvPr id="334" name="Google Shape;334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grpSp>
        <p:nvGrpSpPr>
          <p:cNvPr id="335" name="Google Shape;335;p32"/>
          <p:cNvGrpSpPr/>
          <p:nvPr/>
        </p:nvGrpSpPr>
        <p:grpSpPr>
          <a:xfrm>
            <a:off x="539025" y="2923813"/>
            <a:ext cx="4892475" cy="1382124"/>
            <a:chOff x="1741275" y="3281100"/>
            <a:chExt cx="4892475" cy="1382124"/>
          </a:xfrm>
        </p:grpSpPr>
        <p:pic>
          <p:nvPicPr>
            <p:cNvPr id="336" name="Google Shape;336;p3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756475" y="3281100"/>
              <a:ext cx="3877275" cy="13821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7" name="Google Shape;337;p32"/>
            <p:cNvSpPr txBox="1"/>
            <p:nvPr/>
          </p:nvSpPr>
          <p:spPr>
            <a:xfrm>
              <a:off x="1741275" y="3357300"/>
              <a:ext cx="548700" cy="338700"/>
            </a:xfrm>
            <a:prstGeom prst="rect">
              <a:avLst/>
            </a:prstGeom>
            <a:solidFill>
              <a:srgbClr val="F2F6FF"/>
            </a:solidFill>
            <a:ln cap="flat" cmpd="sng" w="9525">
              <a:solidFill>
                <a:srgbClr val="18608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1000">
                  <a:solidFill>
                    <a:srgbClr val="083359"/>
                  </a:solidFill>
                  <a:latin typeface="Rubik"/>
                  <a:ea typeface="Rubik"/>
                  <a:cs typeface="Rubik"/>
                  <a:sym typeface="Rubik"/>
                </a:rPr>
                <a:t>Text 1</a:t>
              </a:r>
              <a:endParaRPr sz="1000"/>
            </a:p>
          </p:txBody>
        </p:sp>
        <p:sp>
          <p:nvSpPr>
            <p:cNvPr id="338" name="Google Shape;338;p32"/>
            <p:cNvSpPr txBox="1"/>
            <p:nvPr/>
          </p:nvSpPr>
          <p:spPr>
            <a:xfrm>
              <a:off x="1741275" y="3797950"/>
              <a:ext cx="548700" cy="338700"/>
            </a:xfrm>
            <a:prstGeom prst="rect">
              <a:avLst/>
            </a:prstGeom>
            <a:solidFill>
              <a:srgbClr val="F2F6FF"/>
            </a:solidFill>
            <a:ln cap="flat" cmpd="sng" w="9525">
              <a:solidFill>
                <a:srgbClr val="18608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1000">
                  <a:solidFill>
                    <a:srgbClr val="083359"/>
                  </a:solidFill>
                  <a:latin typeface="Rubik"/>
                  <a:ea typeface="Rubik"/>
                  <a:cs typeface="Rubik"/>
                  <a:sym typeface="Rubik"/>
                </a:rPr>
                <a:t>Text 2</a:t>
              </a:r>
              <a:endParaRPr sz="1000"/>
            </a:p>
          </p:txBody>
        </p:sp>
        <p:sp>
          <p:nvSpPr>
            <p:cNvPr id="339" name="Google Shape;339;p32"/>
            <p:cNvSpPr txBox="1"/>
            <p:nvPr/>
          </p:nvSpPr>
          <p:spPr>
            <a:xfrm>
              <a:off x="1741275" y="4238589"/>
              <a:ext cx="548700" cy="338700"/>
            </a:xfrm>
            <a:prstGeom prst="rect">
              <a:avLst/>
            </a:prstGeom>
            <a:solidFill>
              <a:srgbClr val="F2F6FF"/>
            </a:solidFill>
            <a:ln cap="flat" cmpd="sng" w="9525">
              <a:solidFill>
                <a:srgbClr val="18608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1000">
                  <a:solidFill>
                    <a:srgbClr val="083359"/>
                  </a:solidFill>
                  <a:latin typeface="Rubik"/>
                  <a:ea typeface="Rubik"/>
                  <a:cs typeface="Rubik"/>
                  <a:sym typeface="Rubik"/>
                </a:rPr>
                <a:t>Text 3</a:t>
              </a:r>
              <a:endParaRPr sz="1000"/>
            </a:p>
          </p:txBody>
        </p:sp>
        <p:cxnSp>
          <p:nvCxnSpPr>
            <p:cNvPr id="340" name="Google Shape;340;p32"/>
            <p:cNvCxnSpPr>
              <a:stCxn id="337" idx="3"/>
            </p:cNvCxnSpPr>
            <p:nvPr/>
          </p:nvCxnSpPr>
          <p:spPr>
            <a:xfrm>
              <a:off x="2289975" y="3526650"/>
              <a:ext cx="434700" cy="265800"/>
            </a:xfrm>
            <a:prstGeom prst="straightConnector1">
              <a:avLst/>
            </a:prstGeom>
            <a:noFill/>
            <a:ln cap="flat" cmpd="sng" w="9525">
              <a:solidFill>
                <a:srgbClr val="6B80BE"/>
              </a:solidFill>
              <a:prstDash val="dash"/>
              <a:round/>
              <a:headEnd len="med" w="med" type="none"/>
              <a:tailEnd len="med" w="med" type="triangle"/>
            </a:ln>
          </p:spPr>
        </p:cxnSp>
        <p:cxnSp>
          <p:nvCxnSpPr>
            <p:cNvPr id="341" name="Google Shape;341;p32"/>
            <p:cNvCxnSpPr>
              <a:stCxn id="338" idx="3"/>
              <a:endCxn id="336" idx="1"/>
            </p:cNvCxnSpPr>
            <p:nvPr/>
          </p:nvCxnSpPr>
          <p:spPr>
            <a:xfrm>
              <a:off x="2289975" y="3967300"/>
              <a:ext cx="466500" cy="4800"/>
            </a:xfrm>
            <a:prstGeom prst="straightConnector1">
              <a:avLst/>
            </a:prstGeom>
            <a:noFill/>
            <a:ln cap="flat" cmpd="sng" w="9525">
              <a:solidFill>
                <a:srgbClr val="6B80BE"/>
              </a:solidFill>
              <a:prstDash val="dash"/>
              <a:round/>
              <a:headEnd len="med" w="med" type="none"/>
              <a:tailEnd len="med" w="med" type="triangle"/>
            </a:ln>
          </p:spPr>
        </p:cxnSp>
        <p:cxnSp>
          <p:nvCxnSpPr>
            <p:cNvPr id="342" name="Google Shape;342;p32"/>
            <p:cNvCxnSpPr>
              <a:stCxn id="339" idx="3"/>
            </p:cNvCxnSpPr>
            <p:nvPr/>
          </p:nvCxnSpPr>
          <p:spPr>
            <a:xfrm flipH="1" rot="10800000">
              <a:off x="2289975" y="4179639"/>
              <a:ext cx="480900" cy="228300"/>
            </a:xfrm>
            <a:prstGeom prst="straightConnector1">
              <a:avLst/>
            </a:prstGeom>
            <a:noFill/>
            <a:ln cap="flat" cmpd="sng" w="9525">
              <a:solidFill>
                <a:srgbClr val="6B80BE"/>
              </a:solidFill>
              <a:prstDash val="dash"/>
              <a:round/>
              <a:headEnd len="med" w="med" type="none"/>
              <a:tailEnd len="med" w="med" type="triangle"/>
            </a:ln>
          </p:spPr>
        </p:cxnSp>
      </p:grpSp>
      <p:sp>
        <p:nvSpPr>
          <p:cNvPr id="343" name="Google Shape;343;p32"/>
          <p:cNvSpPr txBox="1"/>
          <p:nvPr/>
        </p:nvSpPr>
        <p:spPr>
          <a:xfrm>
            <a:off x="320275" y="2283975"/>
            <a:ext cx="83067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200">
                <a:solidFill>
                  <a:srgbClr val="5496BF"/>
                </a:solidFill>
                <a:latin typeface="Rubik"/>
                <a:ea typeface="Rubik"/>
                <a:cs typeface="Rubik"/>
                <a:sym typeface="Rubik"/>
              </a:rPr>
              <a:t>Embedding Models </a:t>
            </a:r>
            <a:endParaRPr b="1" sz="1200">
              <a:solidFill>
                <a:srgbClr val="5496BF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de" sz="1200">
                <a:solidFill>
                  <a:srgbClr val="143255"/>
                </a:solidFill>
                <a:highlight>
                  <a:srgbClr val="FFFFFF"/>
                </a:highlight>
                <a:latin typeface="Rubik"/>
                <a:ea typeface="Rubik"/>
                <a:cs typeface="Rubik"/>
                <a:sym typeface="Rubik"/>
              </a:rPr>
              <a:t>Etablierung semantischer Ähnlichkeit zwischen Begriffen</a:t>
            </a:r>
            <a:endParaRPr sz="1200">
              <a:solidFill>
                <a:srgbClr val="143255"/>
              </a:solidFill>
              <a:highlight>
                <a:srgbClr val="FFFFFF"/>
              </a:highlight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44" name="Google Shape;344;p32"/>
          <p:cNvSpPr txBox="1"/>
          <p:nvPr>
            <p:ph idx="1" type="body"/>
          </p:nvPr>
        </p:nvSpPr>
        <p:spPr>
          <a:xfrm>
            <a:off x="5508225" y="2661050"/>
            <a:ext cx="3324000" cy="206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973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143255"/>
              </a:buClr>
              <a:buSzPts val="1014"/>
              <a:buAutoNum type="arabicPeriod"/>
            </a:pPr>
            <a:r>
              <a:rPr lang="de" sz="1013">
                <a:solidFill>
                  <a:srgbClr val="143255"/>
                </a:solidFill>
                <a:highlight>
                  <a:srgbClr val="FFFFFF"/>
                </a:highlight>
              </a:rPr>
              <a:t>Generierung von ‘Sentence Embeddings’ für jede Text-Beschreibung, die die semantische Bedeutung der Begriffe in einem dichten Vektorraum repräsentieren.</a:t>
            </a:r>
            <a:endParaRPr sz="1013">
              <a:solidFill>
                <a:srgbClr val="143255"/>
              </a:solidFill>
              <a:highlight>
                <a:srgbClr val="FFFFFF"/>
              </a:highlight>
            </a:endParaRPr>
          </a:p>
          <a:p>
            <a:pPr indent="-292973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143255"/>
              </a:buClr>
              <a:buSzPts val="1014"/>
              <a:buAutoNum type="arabicPeriod"/>
            </a:pPr>
            <a:r>
              <a:rPr lang="de" sz="1013">
                <a:solidFill>
                  <a:srgbClr val="143255"/>
                </a:solidFill>
                <a:highlight>
                  <a:srgbClr val="FFFFFF"/>
                </a:highlight>
              </a:rPr>
              <a:t>Vergleich der Embeddings von SNOMED- und ICD-10-Begriffen zur Berechnung ihrer Ähnlichkeit.</a:t>
            </a:r>
            <a:endParaRPr sz="1013">
              <a:solidFill>
                <a:srgbClr val="143255"/>
              </a:solidFill>
              <a:highlight>
                <a:srgbClr val="FFFFFF"/>
              </a:highlight>
            </a:endParaRPr>
          </a:p>
          <a:p>
            <a:pPr indent="-292973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143255"/>
              </a:buClr>
              <a:buSzPts val="1014"/>
              <a:buAutoNum type="arabicPeriod"/>
            </a:pPr>
            <a:r>
              <a:rPr lang="de" sz="1013">
                <a:solidFill>
                  <a:srgbClr val="143255"/>
                </a:solidFill>
                <a:highlight>
                  <a:srgbClr val="FFFFFF"/>
                </a:highlight>
              </a:rPr>
              <a:t>Semantisch ähnliche Begriffe (auch aus unterschiedlichen Taxonomien) haben nahe beieinanderliegende Embeddings im Vektorraum (Euklidische Distanz)</a:t>
            </a:r>
            <a:endParaRPr sz="1013">
              <a:solidFill>
                <a:srgbClr val="143255"/>
              </a:solidFill>
              <a:highlight>
                <a:srgbClr val="FFFFFF"/>
              </a:highlight>
            </a:endParaRPr>
          </a:p>
        </p:txBody>
      </p:sp>
      <p:sp>
        <p:nvSpPr>
          <p:cNvPr id="345" name="Google Shape;345;p32"/>
          <p:cNvSpPr txBox="1"/>
          <p:nvPr/>
        </p:nvSpPr>
        <p:spPr>
          <a:xfrm>
            <a:off x="311700" y="4535450"/>
            <a:ext cx="8832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900">
                <a:solidFill>
                  <a:srgbClr val="434343"/>
                </a:solidFill>
              </a:rPr>
              <a:t>Lee et al., “BioBERT.”</a:t>
            </a:r>
            <a:endParaRPr sz="9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900">
                <a:solidFill>
                  <a:srgbClr val="434343"/>
                </a:solidFill>
              </a:rPr>
              <a:t>https://qdrant.tech/articles/what-are-embeddings/</a:t>
            </a:r>
            <a:endParaRPr sz="900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3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Warum exaktes SNOMED-&gt; ICD-10-Mapping </a:t>
            </a:r>
            <a:r>
              <a:rPr lang="de"/>
              <a:t>essentiell</a:t>
            </a:r>
            <a:r>
              <a:rPr lang="de"/>
              <a:t> ist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91" name="Google Shape;91;p16"/>
          <p:cNvSpPr txBox="1"/>
          <p:nvPr/>
        </p:nvSpPr>
        <p:spPr>
          <a:xfrm>
            <a:off x="311700" y="87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2300">
                <a:solidFill>
                  <a:srgbClr val="18608C"/>
                </a:solidFill>
                <a:latin typeface="Rubik"/>
                <a:ea typeface="Rubik"/>
                <a:cs typeface="Rubik"/>
                <a:sym typeface="Rubik"/>
              </a:rPr>
              <a:t>Aufgabenstellung</a:t>
            </a:r>
            <a:endParaRPr sz="2300">
              <a:solidFill>
                <a:srgbClr val="18608C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92" name="Google Shape;9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375" y="1991525"/>
            <a:ext cx="1966749" cy="1966749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6"/>
          <p:cNvSpPr/>
          <p:nvPr/>
        </p:nvSpPr>
        <p:spPr>
          <a:xfrm>
            <a:off x="532750" y="1367025"/>
            <a:ext cx="1788000" cy="44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000">
                <a:latin typeface="Pacifico"/>
                <a:ea typeface="Pacifico"/>
                <a:cs typeface="Pacifico"/>
                <a:sym typeface="Pacifico"/>
              </a:rPr>
              <a:t>TODO</a:t>
            </a:r>
            <a:endParaRPr b="1" sz="2000">
              <a:latin typeface="Pacifico"/>
              <a:ea typeface="Pacifico"/>
              <a:cs typeface="Pacifico"/>
              <a:sym typeface="Pacifico"/>
            </a:endParaRPr>
          </a:p>
        </p:txBody>
      </p:sp>
      <p:sp>
        <p:nvSpPr>
          <p:cNvPr id="94" name="Google Shape;94;p16"/>
          <p:cNvSpPr/>
          <p:nvPr/>
        </p:nvSpPr>
        <p:spPr>
          <a:xfrm>
            <a:off x="2696925" y="1109925"/>
            <a:ext cx="704100" cy="706800"/>
          </a:xfrm>
          <a:prstGeom prst="ellipse">
            <a:avLst/>
          </a:prstGeom>
          <a:noFill/>
          <a:ln cap="flat" cmpd="sng" w="28575">
            <a:solidFill>
              <a:srgbClr val="748EA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95" name="Google Shape;95;p16"/>
          <p:cNvSpPr/>
          <p:nvPr/>
        </p:nvSpPr>
        <p:spPr>
          <a:xfrm>
            <a:off x="3230325" y="1908925"/>
            <a:ext cx="704100" cy="706800"/>
          </a:xfrm>
          <a:prstGeom prst="ellipse">
            <a:avLst/>
          </a:prstGeom>
          <a:noFill/>
          <a:ln cap="flat" cmpd="sng" w="28575">
            <a:solidFill>
              <a:srgbClr val="748EA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96" name="Google Shape;96;p16"/>
          <p:cNvSpPr/>
          <p:nvPr/>
        </p:nvSpPr>
        <p:spPr>
          <a:xfrm>
            <a:off x="3230325" y="2876325"/>
            <a:ext cx="704100" cy="706800"/>
          </a:xfrm>
          <a:prstGeom prst="ellipse">
            <a:avLst/>
          </a:prstGeom>
          <a:noFill/>
          <a:ln cap="flat" cmpd="sng" w="28575">
            <a:solidFill>
              <a:srgbClr val="748EA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97" name="Google Shape;97;p16"/>
          <p:cNvSpPr/>
          <p:nvPr/>
        </p:nvSpPr>
        <p:spPr>
          <a:xfrm>
            <a:off x="2696925" y="3669925"/>
            <a:ext cx="704100" cy="706800"/>
          </a:xfrm>
          <a:prstGeom prst="ellipse">
            <a:avLst/>
          </a:prstGeom>
          <a:noFill/>
          <a:ln cap="flat" cmpd="sng" w="28575">
            <a:solidFill>
              <a:srgbClr val="748EA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98" name="Google Shape;98;p16"/>
          <p:cNvSpPr/>
          <p:nvPr/>
        </p:nvSpPr>
        <p:spPr>
          <a:xfrm>
            <a:off x="3661875" y="1109800"/>
            <a:ext cx="43578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200">
                <a:latin typeface="Rubik"/>
                <a:ea typeface="Rubik"/>
                <a:cs typeface="Rubik"/>
                <a:sym typeface="Rubik"/>
              </a:rPr>
              <a:t>Systemvergleich</a:t>
            </a:r>
            <a:endParaRPr b="1" sz="1200"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latin typeface="Rubik"/>
                <a:ea typeface="Rubik"/>
                <a:cs typeface="Rubik"/>
                <a:sym typeface="Rubik"/>
              </a:rPr>
              <a:t>Unterschiede, Anwendungsbereiche und Überlappungen von ICD, SNOMED und LOINC</a:t>
            </a:r>
            <a:endParaRPr sz="1200"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99" name="Google Shape;99;p16"/>
          <p:cNvSpPr/>
          <p:nvPr/>
        </p:nvSpPr>
        <p:spPr>
          <a:xfrm>
            <a:off x="4228450" y="1908675"/>
            <a:ext cx="43578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200">
                <a:latin typeface="Rubik"/>
                <a:ea typeface="Rubik"/>
                <a:cs typeface="Rubik"/>
                <a:sym typeface="Rubik"/>
              </a:rPr>
              <a:t>Mapping-Konzept</a:t>
            </a:r>
            <a:endParaRPr b="1" sz="1200"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latin typeface="Rubik"/>
                <a:ea typeface="Rubik"/>
                <a:cs typeface="Rubik"/>
                <a:sym typeface="Rubik"/>
              </a:rPr>
              <a:t>Entwicklung eines vereinfachten Mapping-Ansatzes</a:t>
            </a:r>
            <a:endParaRPr sz="1200"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00" name="Google Shape;100;p16"/>
          <p:cNvSpPr/>
          <p:nvPr/>
        </p:nvSpPr>
        <p:spPr>
          <a:xfrm>
            <a:off x="4228450" y="2800125"/>
            <a:ext cx="45447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200">
                <a:latin typeface="Rubik"/>
                <a:ea typeface="Rubik"/>
                <a:cs typeface="Rubik"/>
                <a:sym typeface="Rubik"/>
              </a:rPr>
              <a:t>Datenqualität</a:t>
            </a:r>
            <a:endParaRPr b="1" sz="1200"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latin typeface="Rubik"/>
                <a:ea typeface="Rubik"/>
                <a:cs typeface="Rubik"/>
                <a:sym typeface="Rubik"/>
              </a:rPr>
              <a:t>Analyse der Datenqualität nach einer Mapping-</a:t>
            </a:r>
            <a:r>
              <a:rPr lang="de" sz="1200">
                <a:latin typeface="Rubik"/>
                <a:ea typeface="Rubik"/>
                <a:cs typeface="Rubik"/>
                <a:sym typeface="Rubik"/>
              </a:rPr>
              <a:t>Standardisie- rung</a:t>
            </a:r>
            <a:endParaRPr sz="1200"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01" name="Google Shape;101;p16"/>
          <p:cNvSpPr/>
          <p:nvPr/>
        </p:nvSpPr>
        <p:spPr>
          <a:xfrm>
            <a:off x="3687825" y="3746125"/>
            <a:ext cx="43578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200">
                <a:latin typeface="Rubik"/>
                <a:ea typeface="Rubik"/>
                <a:cs typeface="Rubik"/>
                <a:sym typeface="Rubik"/>
              </a:rPr>
              <a:t>FAIR-Kriterien</a:t>
            </a:r>
            <a:endParaRPr b="1" sz="1200"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latin typeface="Rubik"/>
                <a:ea typeface="Rubik"/>
                <a:cs typeface="Rubik"/>
                <a:sym typeface="Rubik"/>
              </a:rPr>
              <a:t>Bewertung, inwiefern sich die Verwendung </a:t>
            </a:r>
            <a:r>
              <a:rPr lang="de" sz="1200">
                <a:latin typeface="Rubik"/>
                <a:ea typeface="Rubik"/>
                <a:cs typeface="Rubik"/>
                <a:sym typeface="Rubik"/>
              </a:rPr>
              <a:t>standardisier- ter</a:t>
            </a:r>
            <a:r>
              <a:rPr lang="de" sz="1200">
                <a:latin typeface="Rubik"/>
                <a:ea typeface="Rubik"/>
                <a:cs typeface="Rubik"/>
                <a:sym typeface="Rubik"/>
              </a:rPr>
              <a:t> Kodierungen auf die Fair-Prinzipien (Findable, </a:t>
            </a:r>
            <a:r>
              <a:rPr lang="de" sz="1200">
                <a:latin typeface="Rubik"/>
                <a:ea typeface="Rubik"/>
                <a:cs typeface="Rubik"/>
                <a:sym typeface="Rubik"/>
              </a:rPr>
              <a:t>Acces- sible</a:t>
            </a:r>
            <a:r>
              <a:rPr lang="de" sz="1200">
                <a:latin typeface="Rubik"/>
                <a:ea typeface="Rubik"/>
                <a:cs typeface="Rubik"/>
                <a:sym typeface="Rubik"/>
              </a:rPr>
              <a:t>, Interoperable, Reusable) auswirkt</a:t>
            </a:r>
            <a:endParaRPr sz="1200"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02" name="Google Shape;10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09875" y="1215379"/>
            <a:ext cx="478200" cy="49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43275" y="2032098"/>
            <a:ext cx="478200" cy="460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43278" y="2990628"/>
            <a:ext cx="478200" cy="47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849100" y="3798475"/>
            <a:ext cx="399733" cy="44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4"/>
          <p:cNvSpPr txBox="1"/>
          <p:nvPr>
            <p:ph type="title"/>
          </p:nvPr>
        </p:nvSpPr>
        <p:spPr>
          <a:xfrm>
            <a:off x="311700" y="1371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Beispiel: Emergency Codes Covid-19</a:t>
            </a:r>
            <a:endParaRPr/>
          </a:p>
        </p:txBody>
      </p:sp>
      <p:sp>
        <p:nvSpPr>
          <p:cNvPr id="356" name="Google Shape;356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357" name="Google Shape;357;p34"/>
          <p:cNvSpPr/>
          <p:nvPr/>
        </p:nvSpPr>
        <p:spPr>
          <a:xfrm>
            <a:off x="2537013" y="1823575"/>
            <a:ext cx="3556200" cy="115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18608C"/>
          </a:solidFill>
          <a:ln cap="flat" cmpd="sng" w="9525">
            <a:solidFill>
              <a:srgbClr val="14325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58" name="Google Shape;358;p34"/>
          <p:cNvSpPr txBox="1"/>
          <p:nvPr/>
        </p:nvSpPr>
        <p:spPr>
          <a:xfrm>
            <a:off x="3350035" y="1414575"/>
            <a:ext cx="1930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de" sz="1200">
                <a:solidFill>
                  <a:srgbClr val="143255"/>
                </a:solidFill>
                <a:latin typeface="Rubik Medium"/>
                <a:ea typeface="Rubik Medium"/>
                <a:cs typeface="Rubik Medium"/>
                <a:sym typeface="Rubik Medium"/>
              </a:rPr>
              <a:t>Exakte Zuordnung (1:1) </a:t>
            </a:r>
            <a:endParaRPr sz="1200">
              <a:solidFill>
                <a:srgbClr val="143255"/>
              </a:solidFill>
              <a:latin typeface="Rubik Medium"/>
              <a:ea typeface="Rubik Medium"/>
              <a:cs typeface="Rubik Medium"/>
              <a:sym typeface="Rubik Medium"/>
            </a:endParaRPr>
          </a:p>
        </p:txBody>
      </p:sp>
      <p:sp>
        <p:nvSpPr>
          <p:cNvPr id="359" name="Google Shape;359;p34"/>
          <p:cNvSpPr/>
          <p:nvPr/>
        </p:nvSpPr>
        <p:spPr>
          <a:xfrm>
            <a:off x="2614125" y="3286625"/>
            <a:ext cx="3556200" cy="115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18608C"/>
          </a:solidFill>
          <a:ln cap="flat" cmpd="sng" w="9525">
            <a:solidFill>
              <a:srgbClr val="14325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60" name="Google Shape;360;p34"/>
          <p:cNvSpPr txBox="1"/>
          <p:nvPr/>
        </p:nvSpPr>
        <p:spPr>
          <a:xfrm>
            <a:off x="3297300" y="2902500"/>
            <a:ext cx="2127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de" sz="1200">
                <a:solidFill>
                  <a:srgbClr val="143255"/>
                </a:solidFill>
                <a:latin typeface="Rubik Medium"/>
                <a:ea typeface="Rubik Medium"/>
                <a:cs typeface="Rubik Medium"/>
                <a:sym typeface="Rubik Medium"/>
              </a:rPr>
              <a:t>Breite Zuordnung (1:N) </a:t>
            </a:r>
            <a:endParaRPr sz="1200">
              <a:solidFill>
                <a:srgbClr val="143255"/>
              </a:solidFill>
              <a:latin typeface="Rubik Medium"/>
              <a:ea typeface="Rubik Medium"/>
              <a:cs typeface="Rubik Medium"/>
              <a:sym typeface="Rubik Medium"/>
            </a:endParaRPr>
          </a:p>
        </p:txBody>
      </p:sp>
      <p:sp>
        <p:nvSpPr>
          <p:cNvPr id="361" name="Google Shape;361;p34"/>
          <p:cNvSpPr txBox="1"/>
          <p:nvPr/>
        </p:nvSpPr>
        <p:spPr>
          <a:xfrm>
            <a:off x="3118575" y="3959700"/>
            <a:ext cx="22299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143255"/>
                </a:solidFill>
                <a:latin typeface="Rubik Medium"/>
                <a:ea typeface="Rubik Medium"/>
                <a:cs typeface="Rubik Medium"/>
                <a:sym typeface="Rubik Medium"/>
              </a:rPr>
              <a:t>Komplexe Zuordnung</a:t>
            </a:r>
            <a:endParaRPr sz="1200">
              <a:solidFill>
                <a:srgbClr val="143255"/>
              </a:solidFill>
              <a:latin typeface="Rubik Medium"/>
              <a:ea typeface="Rubik Medium"/>
              <a:cs typeface="Rubik Medium"/>
              <a:sym typeface="Rubik Medium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143255"/>
                </a:solidFill>
                <a:latin typeface="Rubik Medium"/>
                <a:ea typeface="Rubik Medium"/>
                <a:cs typeface="Rubik Medium"/>
                <a:sym typeface="Rubik Medium"/>
              </a:rPr>
              <a:t> (Regelbasiert)</a:t>
            </a:r>
            <a:endParaRPr sz="1200">
              <a:solidFill>
                <a:srgbClr val="143255"/>
              </a:solidFill>
              <a:latin typeface="Rubik Medium"/>
              <a:ea typeface="Rubik Medium"/>
              <a:cs typeface="Rubik Medium"/>
              <a:sym typeface="Rubik Medium"/>
            </a:endParaRPr>
          </a:p>
        </p:txBody>
      </p:sp>
      <p:sp>
        <p:nvSpPr>
          <p:cNvPr id="362" name="Google Shape;362;p34"/>
          <p:cNvSpPr/>
          <p:nvPr/>
        </p:nvSpPr>
        <p:spPr>
          <a:xfrm rot="5400000">
            <a:off x="4049550" y="3553675"/>
            <a:ext cx="425700" cy="338700"/>
          </a:xfrm>
          <a:prstGeom prst="stripedRightArrow">
            <a:avLst>
              <a:gd fmla="val 57588" name="adj1"/>
              <a:gd fmla="val 50000" name="adj2"/>
            </a:avLst>
          </a:prstGeom>
          <a:solidFill>
            <a:srgbClr val="DFE7F8"/>
          </a:solidFill>
          <a:ln cap="flat" cmpd="sng" w="9525">
            <a:solidFill>
              <a:srgbClr val="DFE7F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63" name="Google Shape;363;p34"/>
          <p:cNvSpPr txBox="1"/>
          <p:nvPr/>
        </p:nvSpPr>
        <p:spPr>
          <a:xfrm>
            <a:off x="355525" y="4543200"/>
            <a:ext cx="26727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900" u="sng">
                <a:solidFill>
                  <a:srgbClr val="434343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https://termbrowser.nhs.uk/</a:t>
            </a:r>
            <a:endParaRPr sz="9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900" u="sng">
                <a:solidFill>
                  <a:srgbClr val="434343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https://imagic.nlm.nih.gov/imagic/code/map</a:t>
            </a:r>
            <a:endParaRPr sz="9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pic>
        <p:nvPicPr>
          <p:cNvPr id="364" name="Google Shape;364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9525" y="1289475"/>
            <a:ext cx="1667300" cy="1176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06275" y="2816900"/>
            <a:ext cx="1609876" cy="1142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305750" y="1322500"/>
            <a:ext cx="1795224" cy="7436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3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305750" y="2263425"/>
            <a:ext cx="1795226" cy="2326675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34"/>
          <p:cNvSpPr txBox="1"/>
          <p:nvPr/>
        </p:nvSpPr>
        <p:spPr>
          <a:xfrm>
            <a:off x="872163" y="913288"/>
            <a:ext cx="1478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de" sz="1500">
                <a:solidFill>
                  <a:srgbClr val="143255"/>
                </a:solidFill>
                <a:latin typeface="Rubik Light"/>
                <a:ea typeface="Rubik Light"/>
                <a:cs typeface="Rubik Light"/>
                <a:sym typeface="Rubik Light"/>
              </a:rPr>
              <a:t>Snomed CT</a:t>
            </a:r>
            <a:endParaRPr sz="1500">
              <a:solidFill>
                <a:srgbClr val="143255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369" name="Google Shape;369;p34"/>
          <p:cNvSpPr/>
          <p:nvPr/>
        </p:nvSpPr>
        <p:spPr>
          <a:xfrm>
            <a:off x="765975" y="1289475"/>
            <a:ext cx="1667400" cy="2751600"/>
          </a:xfrm>
          <a:prstGeom prst="rect">
            <a:avLst/>
          </a:prstGeom>
          <a:noFill/>
          <a:ln cap="flat" cmpd="sng" w="9525">
            <a:solidFill>
              <a:srgbClr val="DFE7F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70" name="Google Shape;370;p34"/>
          <p:cNvSpPr/>
          <p:nvPr/>
        </p:nvSpPr>
        <p:spPr>
          <a:xfrm>
            <a:off x="6241300" y="1176400"/>
            <a:ext cx="1969500" cy="3498000"/>
          </a:xfrm>
          <a:prstGeom prst="rect">
            <a:avLst/>
          </a:prstGeom>
          <a:noFill/>
          <a:ln cap="flat" cmpd="sng" w="9525">
            <a:solidFill>
              <a:srgbClr val="DFE7F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71" name="Google Shape;371;p34"/>
          <p:cNvSpPr txBox="1"/>
          <p:nvPr/>
        </p:nvSpPr>
        <p:spPr>
          <a:xfrm>
            <a:off x="6464300" y="785888"/>
            <a:ext cx="1478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de" sz="1500">
                <a:solidFill>
                  <a:srgbClr val="143255"/>
                </a:solidFill>
                <a:latin typeface="Rubik Light"/>
                <a:ea typeface="Rubik Light"/>
                <a:cs typeface="Rubik Light"/>
                <a:sym typeface="Rubik Light"/>
              </a:rPr>
              <a:t>ICD-10</a:t>
            </a:r>
            <a:endParaRPr sz="1500">
              <a:solidFill>
                <a:srgbClr val="143255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35"/>
          <p:cNvSpPr txBox="1"/>
          <p:nvPr>
            <p:ph type="title"/>
          </p:nvPr>
        </p:nvSpPr>
        <p:spPr>
          <a:xfrm>
            <a:off x="311700" y="463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Experten-Kodierung</a:t>
            </a:r>
            <a:endParaRPr/>
          </a:p>
        </p:txBody>
      </p:sp>
      <p:sp>
        <p:nvSpPr>
          <p:cNvPr id="377" name="Google Shape;377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pic>
        <p:nvPicPr>
          <p:cNvPr id="378" name="Google Shape;37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7000" y="619025"/>
            <a:ext cx="5093574" cy="4168050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35"/>
          <p:cNvSpPr txBox="1"/>
          <p:nvPr/>
        </p:nvSpPr>
        <p:spPr>
          <a:xfrm>
            <a:off x="204600" y="4663225"/>
            <a:ext cx="89394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900" u="sng">
                <a:solidFill>
                  <a:srgbClr val="434343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https://www.kbv.de/html/54367.php</a:t>
            </a:r>
            <a:endParaRPr sz="9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900">
                <a:solidFill>
                  <a:srgbClr val="434343"/>
                </a:solidFill>
              </a:rPr>
              <a:t>Robert Koch-Institut. (2020). “</a:t>
            </a:r>
            <a:r>
              <a:rPr i="1" lang="de" sz="900">
                <a:solidFill>
                  <a:srgbClr val="434343"/>
                </a:solidFill>
              </a:rPr>
              <a:t>Falldefinitionen des Robert Koch-Instituts zur Übermittlung…( )”</a:t>
            </a:r>
            <a:endParaRPr sz="9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434343"/>
              </a:solidFill>
            </a:endParaRPr>
          </a:p>
        </p:txBody>
      </p:sp>
      <p:sp>
        <p:nvSpPr>
          <p:cNvPr id="380" name="Google Shape;380;p35"/>
          <p:cNvSpPr txBox="1"/>
          <p:nvPr>
            <p:ph idx="1" type="body"/>
          </p:nvPr>
        </p:nvSpPr>
        <p:spPr>
          <a:xfrm>
            <a:off x="5711700" y="1889400"/>
            <a:ext cx="3120600" cy="13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de" sz="1032">
                <a:solidFill>
                  <a:srgbClr val="143255"/>
                </a:solidFill>
                <a:latin typeface="Rubik Medium"/>
                <a:ea typeface="Rubik Medium"/>
                <a:cs typeface="Rubik Medium"/>
                <a:sym typeface="Rubik Medium"/>
              </a:rPr>
              <a:t>Einschränkungen:</a:t>
            </a:r>
            <a:endParaRPr sz="1032">
              <a:solidFill>
                <a:srgbClr val="143255"/>
              </a:solidFill>
              <a:latin typeface="Rubik Medium"/>
              <a:ea typeface="Rubik Medium"/>
              <a:cs typeface="Rubik Medium"/>
              <a:sym typeface="Rubik Medium"/>
            </a:endParaRPr>
          </a:p>
          <a:p>
            <a:pPr indent="-294163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rgbClr val="143255"/>
              </a:buClr>
              <a:buSzPts val="1033"/>
              <a:buChar char="-"/>
            </a:pPr>
            <a:r>
              <a:rPr lang="de" sz="1032">
                <a:solidFill>
                  <a:srgbClr val="143255"/>
                </a:solidFill>
              </a:rPr>
              <a:t>keine </a:t>
            </a:r>
            <a:r>
              <a:rPr lang="de" sz="1032">
                <a:solidFill>
                  <a:srgbClr val="143255"/>
                </a:solidFill>
              </a:rPr>
              <a:t>Kontaktinformation</a:t>
            </a:r>
            <a:r>
              <a:rPr lang="de" sz="1032">
                <a:solidFill>
                  <a:srgbClr val="143255"/>
                </a:solidFill>
              </a:rPr>
              <a:t> </a:t>
            </a:r>
            <a:endParaRPr sz="1032">
              <a:solidFill>
                <a:srgbClr val="143255"/>
              </a:solidFill>
            </a:endParaRPr>
          </a:p>
          <a:p>
            <a:pPr indent="-294163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143255"/>
              </a:buClr>
              <a:buSzPts val="1033"/>
              <a:buChar char="-"/>
            </a:pPr>
            <a:r>
              <a:rPr lang="de" sz="1032">
                <a:solidFill>
                  <a:srgbClr val="143255"/>
                </a:solidFill>
              </a:rPr>
              <a:t>nur für die behandelten Daten</a:t>
            </a:r>
            <a:endParaRPr sz="1032">
              <a:solidFill>
                <a:srgbClr val="143255"/>
              </a:solidFill>
            </a:endParaRPr>
          </a:p>
          <a:p>
            <a:pPr indent="-294163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143255"/>
              </a:buClr>
              <a:buSzPts val="1033"/>
              <a:buChar char="-"/>
            </a:pPr>
            <a:r>
              <a:rPr lang="de" sz="1032">
                <a:solidFill>
                  <a:srgbClr val="143255"/>
                </a:solidFill>
              </a:rPr>
              <a:t>positive Patienten haben einen positiven Test (in den Testdaten)</a:t>
            </a:r>
            <a:endParaRPr sz="1032">
              <a:solidFill>
                <a:srgbClr val="143255"/>
              </a:solidFill>
            </a:endParaRPr>
          </a:p>
          <a:p>
            <a:pPr indent="-294163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143255"/>
              </a:buClr>
              <a:buSzPts val="1033"/>
              <a:buChar char="-"/>
            </a:pPr>
            <a:r>
              <a:rPr lang="de" sz="1032">
                <a:solidFill>
                  <a:srgbClr val="143255"/>
                </a:solidFill>
              </a:rPr>
              <a:t>Nicht alle Anforderungen der ICD-10 Kodierung lassen sich abbilden.</a:t>
            </a:r>
            <a:endParaRPr sz="1032" strike="sngStrike">
              <a:solidFill>
                <a:srgbClr val="143255"/>
              </a:solidFill>
            </a:endParaRPr>
          </a:p>
        </p:txBody>
      </p:sp>
      <p:pic>
        <p:nvPicPr>
          <p:cNvPr id="381" name="Google Shape;381;p35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29150" y="4326775"/>
            <a:ext cx="1067192" cy="6003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36"/>
          <p:cNvSpPr txBox="1"/>
          <p:nvPr>
            <p:ph type="title"/>
          </p:nvPr>
        </p:nvSpPr>
        <p:spPr>
          <a:xfrm>
            <a:off x="311700" y="1887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Vergleich Mapping vs Kodierung</a:t>
            </a:r>
            <a:endParaRPr/>
          </a:p>
        </p:txBody>
      </p:sp>
      <p:sp>
        <p:nvSpPr>
          <p:cNvPr id="387" name="Google Shape;387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pic>
        <p:nvPicPr>
          <p:cNvPr id="388" name="Google Shape;38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6122" y="975497"/>
            <a:ext cx="2565300" cy="242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21725" y="958000"/>
            <a:ext cx="2565300" cy="2418222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36"/>
          <p:cNvSpPr txBox="1"/>
          <p:nvPr/>
        </p:nvSpPr>
        <p:spPr>
          <a:xfrm>
            <a:off x="724725" y="3551675"/>
            <a:ext cx="3513000" cy="14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de" sz="1100">
                <a:solidFill>
                  <a:srgbClr val="143255"/>
                </a:solidFill>
                <a:latin typeface="Rubik"/>
                <a:ea typeface="Rubik"/>
                <a:cs typeface="Rubik"/>
                <a:sym typeface="Rubik"/>
              </a:rPr>
              <a:t>ICD 10 Simple:</a:t>
            </a:r>
            <a:endParaRPr b="1" sz="1100">
              <a:solidFill>
                <a:srgbClr val="143255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43255"/>
              </a:buClr>
              <a:buSzPts val="1100"/>
              <a:buFont typeface="Rubik"/>
              <a:buChar char="●"/>
            </a:pPr>
            <a:r>
              <a:rPr lang="de" sz="1100">
                <a:solidFill>
                  <a:srgbClr val="143255"/>
                </a:solidFill>
                <a:latin typeface="Rubik"/>
                <a:ea typeface="Rubik"/>
                <a:cs typeface="Rubik"/>
                <a:sym typeface="Rubik"/>
              </a:rPr>
              <a:t>1:1 Mappi</a:t>
            </a:r>
            <a:r>
              <a:rPr lang="de" sz="1100">
                <a:solidFill>
                  <a:srgbClr val="143255"/>
                </a:solidFill>
                <a:latin typeface="Rubik"/>
                <a:ea typeface="Rubik"/>
                <a:cs typeface="Rubik"/>
                <a:sym typeface="Rubik"/>
              </a:rPr>
              <a:t>ng </a:t>
            </a:r>
            <a:endParaRPr sz="1100">
              <a:solidFill>
                <a:srgbClr val="143255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43255"/>
              </a:buClr>
              <a:buSzPts val="1100"/>
              <a:buFont typeface="Rubik"/>
              <a:buChar char="●"/>
            </a:pPr>
            <a:r>
              <a:rPr lang="de" sz="1100">
                <a:solidFill>
                  <a:srgbClr val="143255"/>
                </a:solidFill>
                <a:latin typeface="Rubik"/>
                <a:ea typeface="Rubik"/>
                <a:cs typeface="Rubik"/>
                <a:sym typeface="Rubik"/>
              </a:rPr>
              <a:t>Funktioniert nur für lexikalisches Mapping ohne die Erweiterung (letzter Buchstabe)</a:t>
            </a:r>
            <a:endParaRPr sz="1100">
              <a:solidFill>
                <a:srgbClr val="143255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91" name="Google Shape;391;p36"/>
          <p:cNvSpPr txBox="1"/>
          <p:nvPr/>
        </p:nvSpPr>
        <p:spPr>
          <a:xfrm>
            <a:off x="5084100" y="3551675"/>
            <a:ext cx="2966700" cy="10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de" sz="1100">
                <a:solidFill>
                  <a:srgbClr val="143255"/>
                </a:solidFill>
                <a:latin typeface="Rubik"/>
                <a:ea typeface="Rubik"/>
                <a:cs typeface="Rubik"/>
                <a:sym typeface="Rubik"/>
              </a:rPr>
              <a:t>ICD 10 Complex:</a:t>
            </a:r>
            <a:endParaRPr b="1" sz="1100">
              <a:solidFill>
                <a:srgbClr val="143255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43255"/>
              </a:buClr>
              <a:buSzPts val="1100"/>
              <a:buFont typeface="Rubik"/>
              <a:buChar char="●"/>
            </a:pPr>
            <a:r>
              <a:rPr lang="de" sz="1100">
                <a:solidFill>
                  <a:srgbClr val="143255"/>
                </a:solidFill>
                <a:latin typeface="Rubik"/>
                <a:ea typeface="Rubik"/>
                <a:cs typeface="Rubik"/>
                <a:sym typeface="Rubik"/>
              </a:rPr>
              <a:t>Regelbasierte Experten-K</a:t>
            </a:r>
            <a:r>
              <a:rPr lang="de" sz="1100">
                <a:solidFill>
                  <a:srgbClr val="143255"/>
                </a:solidFill>
                <a:latin typeface="Rubik"/>
                <a:ea typeface="Rubik"/>
                <a:cs typeface="Rubik"/>
                <a:sym typeface="Rubik"/>
              </a:rPr>
              <a:t>odierung </a:t>
            </a:r>
            <a:endParaRPr sz="1100">
              <a:solidFill>
                <a:srgbClr val="143255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43255"/>
              </a:buClr>
              <a:buSzPts val="1100"/>
              <a:buFont typeface="Rubik"/>
              <a:buChar char="●"/>
            </a:pPr>
            <a:r>
              <a:rPr lang="de" sz="1100">
                <a:solidFill>
                  <a:srgbClr val="143255"/>
                </a:solidFill>
                <a:latin typeface="Rubik"/>
                <a:ea typeface="Rubik"/>
                <a:cs typeface="Rubik"/>
                <a:sym typeface="Rubik"/>
              </a:rPr>
              <a:t>Benutzt z</a:t>
            </a:r>
            <a:r>
              <a:rPr lang="de" sz="1100">
                <a:solidFill>
                  <a:srgbClr val="143255"/>
                </a:solidFill>
                <a:latin typeface="Rubik"/>
                <a:ea typeface="Rubik"/>
                <a:cs typeface="Rubik"/>
                <a:sym typeface="Rubik"/>
              </a:rPr>
              <a:t>usätzlichen Kontext</a:t>
            </a:r>
            <a:endParaRPr sz="1100">
              <a:solidFill>
                <a:srgbClr val="143255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43255"/>
              </a:buClr>
              <a:buSzPts val="1100"/>
              <a:buFont typeface="Rubik"/>
              <a:buChar char="●"/>
            </a:pPr>
            <a:r>
              <a:rPr lang="de" sz="1100">
                <a:solidFill>
                  <a:srgbClr val="143255"/>
                </a:solidFill>
                <a:latin typeface="Rubik"/>
                <a:ea typeface="Rubik"/>
                <a:cs typeface="Rubik"/>
                <a:sym typeface="Rubik"/>
              </a:rPr>
              <a:t>genauer</a:t>
            </a:r>
            <a:endParaRPr sz="1100">
              <a:solidFill>
                <a:srgbClr val="143255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37"/>
          <p:cNvSpPr txBox="1"/>
          <p:nvPr>
            <p:ph type="title"/>
          </p:nvPr>
        </p:nvSpPr>
        <p:spPr>
          <a:xfrm>
            <a:off x="311700" y="1289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U702: Genauigkeit</a:t>
            </a:r>
            <a:endParaRPr/>
          </a:p>
        </p:txBody>
      </p:sp>
      <p:sp>
        <p:nvSpPr>
          <p:cNvPr id="397" name="Google Shape;397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pic>
        <p:nvPicPr>
          <p:cNvPr id="398" name="Google Shape;39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7300" y="743479"/>
            <a:ext cx="3213893" cy="3422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37"/>
          <p:cNvPicPr preferRelativeResize="0"/>
          <p:nvPr/>
        </p:nvPicPr>
        <p:blipFill rotWithShape="1">
          <a:blip r:embed="rId4">
            <a:alphaModFix/>
          </a:blip>
          <a:srcRect b="0" l="3411" r="20088" t="0"/>
          <a:stretch/>
        </p:blipFill>
        <p:spPr>
          <a:xfrm>
            <a:off x="852850" y="4278125"/>
            <a:ext cx="3002801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p37"/>
          <p:cNvSpPr txBox="1"/>
          <p:nvPr/>
        </p:nvSpPr>
        <p:spPr>
          <a:xfrm>
            <a:off x="4818800" y="1435000"/>
            <a:ext cx="35115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3255"/>
              </a:buClr>
              <a:buSzPts val="1200"/>
              <a:buFont typeface="Rubik"/>
              <a:buChar char="✓"/>
            </a:pPr>
            <a:r>
              <a:rPr lang="de" sz="1200">
                <a:solidFill>
                  <a:srgbClr val="143255"/>
                </a:solidFill>
                <a:highlight>
                  <a:schemeClr val="lt1"/>
                </a:highlight>
                <a:latin typeface="Rubik"/>
                <a:ea typeface="Rubik"/>
                <a:cs typeface="Rubik"/>
                <a:sym typeface="Rubik"/>
              </a:rPr>
              <a:t>Das Mapping hat in diesem Fall eine geringere Genauigkeit als die Kodierung.</a:t>
            </a:r>
            <a:endParaRPr sz="1200">
              <a:solidFill>
                <a:srgbClr val="143255"/>
              </a:solidFill>
              <a:highlight>
                <a:schemeClr val="lt1"/>
              </a:highlight>
              <a:latin typeface="Rubik"/>
              <a:ea typeface="Rubik"/>
              <a:cs typeface="Rubik"/>
              <a:sym typeface="Rubik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43255"/>
              </a:solidFill>
              <a:highlight>
                <a:schemeClr val="lt1"/>
              </a:highlight>
              <a:latin typeface="Rubik"/>
              <a:ea typeface="Rubik"/>
              <a:cs typeface="Rubik"/>
              <a:sym typeface="Rubik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3255"/>
              </a:buClr>
              <a:buSzPts val="1200"/>
              <a:buFont typeface="Rubik"/>
              <a:buChar char="✓"/>
            </a:pPr>
            <a:r>
              <a:rPr lang="de" sz="1200">
                <a:solidFill>
                  <a:srgbClr val="143255"/>
                </a:solidFill>
                <a:latin typeface="Rubik"/>
                <a:ea typeface="Rubik"/>
                <a:cs typeface="Rubik"/>
                <a:sym typeface="Rubik"/>
              </a:rPr>
              <a:t>Ein echter Vergleich ist nur mit wenigen Daten möglich (alle positiv getesteten Patienten haben einen 1:1 zuordenbaren Code).</a:t>
            </a:r>
            <a:endParaRPr sz="1200">
              <a:solidFill>
                <a:srgbClr val="143255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43255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3255"/>
              </a:buClr>
              <a:buSzPts val="1200"/>
              <a:buFont typeface="Rubik"/>
              <a:buChar char="✓"/>
            </a:pPr>
            <a:r>
              <a:rPr lang="de" sz="1200">
                <a:solidFill>
                  <a:srgbClr val="143255"/>
                </a:solidFill>
                <a:latin typeface="Rubik"/>
                <a:ea typeface="Rubik"/>
                <a:cs typeface="Rubik"/>
                <a:sym typeface="Rubik"/>
              </a:rPr>
              <a:t>In größeren Datenmengen könnte es viel mehr dieser “Grenzfälle” geben.</a:t>
            </a:r>
            <a:endParaRPr sz="1200">
              <a:solidFill>
                <a:srgbClr val="143255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43255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3255"/>
              </a:buClr>
              <a:buSzPts val="1200"/>
              <a:buFont typeface="Rubik"/>
              <a:buChar char="✓"/>
            </a:pPr>
            <a:r>
              <a:rPr lang="de" sz="1200">
                <a:solidFill>
                  <a:srgbClr val="143255"/>
                </a:solidFill>
                <a:latin typeface="Rubik"/>
                <a:ea typeface="Rubik"/>
                <a:cs typeface="Rubik"/>
                <a:sym typeface="Rubik"/>
              </a:rPr>
              <a:t>Bei </a:t>
            </a:r>
            <a:r>
              <a:rPr lang="de" sz="1200">
                <a:solidFill>
                  <a:srgbClr val="143255"/>
                </a:solidFill>
                <a:latin typeface="Rubik"/>
                <a:ea typeface="Rubik"/>
                <a:cs typeface="Rubik"/>
                <a:sym typeface="Rubik"/>
              </a:rPr>
              <a:t>Corona Fällen</a:t>
            </a:r>
            <a:r>
              <a:rPr lang="de" sz="1200">
                <a:solidFill>
                  <a:srgbClr val="143255"/>
                </a:solidFill>
                <a:latin typeface="Rubik"/>
                <a:ea typeface="Rubik"/>
                <a:cs typeface="Rubik"/>
                <a:sym typeface="Rubik"/>
              </a:rPr>
              <a:t> ohne Labortest muss ein Arzt manuell den passenden Code wählen.</a:t>
            </a:r>
            <a:endParaRPr sz="1200">
              <a:solidFill>
                <a:srgbClr val="143255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401" name="Google Shape;401;p37"/>
          <p:cNvSpPr txBox="1"/>
          <p:nvPr/>
        </p:nvSpPr>
        <p:spPr>
          <a:xfrm>
            <a:off x="5028550" y="743475"/>
            <a:ext cx="3250500" cy="492600"/>
          </a:xfrm>
          <a:prstGeom prst="rect">
            <a:avLst/>
          </a:prstGeom>
          <a:noFill/>
          <a:ln cap="flat" cmpd="sng" w="9525">
            <a:solidFill>
              <a:srgbClr val="5496B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2000">
                <a:solidFill>
                  <a:srgbClr val="143255"/>
                </a:solidFill>
                <a:latin typeface="Rubik"/>
                <a:ea typeface="Rubik"/>
                <a:cs typeface="Rubik"/>
                <a:sym typeface="Rubik"/>
              </a:rPr>
              <a:t>45%</a:t>
            </a:r>
            <a:r>
              <a:rPr lang="de" sz="2000">
                <a:solidFill>
                  <a:srgbClr val="143255"/>
                </a:solidFill>
                <a:latin typeface="Rubik"/>
                <a:ea typeface="Rubik"/>
                <a:cs typeface="Rubik"/>
                <a:sym typeface="Rubik"/>
              </a:rPr>
              <a:t> Genauigkeit</a:t>
            </a:r>
            <a:endParaRPr sz="2000">
              <a:solidFill>
                <a:srgbClr val="143255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38"/>
          <p:cNvSpPr txBox="1"/>
          <p:nvPr>
            <p:ph type="title"/>
          </p:nvPr>
        </p:nvSpPr>
        <p:spPr>
          <a:xfrm>
            <a:off x="311700" y="121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2 Länder | 2 </a:t>
            </a:r>
            <a:r>
              <a:rPr lang="de"/>
              <a:t>Strategien</a:t>
            </a:r>
            <a:r>
              <a:rPr lang="de"/>
              <a:t> | 2 Codes</a:t>
            </a:r>
            <a:endParaRPr/>
          </a:p>
        </p:txBody>
      </p:sp>
      <p:sp>
        <p:nvSpPr>
          <p:cNvPr id="407" name="Google Shape;407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grpSp>
        <p:nvGrpSpPr>
          <p:cNvPr id="408" name="Google Shape;408;p38"/>
          <p:cNvGrpSpPr/>
          <p:nvPr/>
        </p:nvGrpSpPr>
        <p:grpSpPr>
          <a:xfrm>
            <a:off x="2438588" y="3861031"/>
            <a:ext cx="1986273" cy="719096"/>
            <a:chOff x="6799943" y="2788706"/>
            <a:chExt cx="2473257" cy="1578004"/>
          </a:xfrm>
        </p:grpSpPr>
        <p:grpSp>
          <p:nvGrpSpPr>
            <p:cNvPr id="409" name="Google Shape;409;p38"/>
            <p:cNvGrpSpPr/>
            <p:nvPr/>
          </p:nvGrpSpPr>
          <p:grpSpPr>
            <a:xfrm>
              <a:off x="6799943" y="2788706"/>
              <a:ext cx="2107613" cy="1211763"/>
              <a:chOff x="1601761" y="1589587"/>
              <a:chExt cx="1720500" cy="798000"/>
            </a:xfrm>
          </p:grpSpPr>
          <p:sp>
            <p:nvSpPr>
              <p:cNvPr id="410" name="Google Shape;410;p38"/>
              <p:cNvSpPr/>
              <p:nvPr/>
            </p:nvSpPr>
            <p:spPr>
              <a:xfrm>
                <a:off x="1601761" y="1589587"/>
                <a:ext cx="1720500" cy="798000"/>
              </a:xfrm>
              <a:prstGeom prst="ellipse">
                <a:avLst/>
              </a:prstGeom>
              <a:solidFill>
                <a:srgbClr val="8FBDD9"/>
              </a:solidFill>
              <a:ln cap="flat" cmpd="sng" w="9525">
                <a:solidFill>
                  <a:srgbClr val="18608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>
                  <a:latin typeface="Rubik"/>
                  <a:ea typeface="Rubik"/>
                  <a:cs typeface="Rubik"/>
                  <a:sym typeface="Rubik"/>
                </a:endParaRPr>
              </a:p>
            </p:txBody>
          </p:sp>
          <p:sp>
            <p:nvSpPr>
              <p:cNvPr id="411" name="Google Shape;411;p38"/>
              <p:cNvSpPr txBox="1"/>
              <p:nvPr/>
            </p:nvSpPr>
            <p:spPr>
              <a:xfrm>
                <a:off x="1867274" y="1761183"/>
                <a:ext cx="1099800" cy="48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de" sz="1000">
                    <a:solidFill>
                      <a:schemeClr val="dk1"/>
                    </a:solidFill>
                  </a:rPr>
                  <a:t>U702</a:t>
                </a:r>
                <a:endParaRPr b="1" sz="1000"/>
              </a:p>
            </p:txBody>
          </p:sp>
        </p:grpSp>
        <p:grpSp>
          <p:nvGrpSpPr>
            <p:cNvPr id="412" name="Google Shape;412;p38"/>
            <p:cNvGrpSpPr/>
            <p:nvPr/>
          </p:nvGrpSpPr>
          <p:grpSpPr>
            <a:xfrm flipH="1">
              <a:off x="8164691" y="3623675"/>
              <a:ext cx="1108509" cy="743035"/>
              <a:chOff x="-1669341" y="2422252"/>
              <a:chExt cx="1529400" cy="1035300"/>
            </a:xfrm>
          </p:grpSpPr>
          <p:sp>
            <p:nvSpPr>
              <p:cNvPr id="413" name="Google Shape;413;p38"/>
              <p:cNvSpPr/>
              <p:nvPr/>
            </p:nvSpPr>
            <p:spPr>
              <a:xfrm>
                <a:off x="-1669341" y="2504598"/>
                <a:ext cx="1529400" cy="798000"/>
              </a:xfrm>
              <a:prstGeom prst="ellipse">
                <a:avLst/>
              </a:prstGeom>
              <a:solidFill>
                <a:srgbClr val="5496BF"/>
              </a:solidFill>
              <a:ln cap="flat" cmpd="sng" w="9525">
                <a:solidFill>
                  <a:srgbClr val="18608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>
                  <a:latin typeface="Rubik"/>
                  <a:ea typeface="Rubik"/>
                  <a:cs typeface="Rubik"/>
                  <a:sym typeface="Rubik"/>
                </a:endParaRPr>
              </a:p>
            </p:txBody>
          </p:sp>
          <p:sp>
            <p:nvSpPr>
              <p:cNvPr id="414" name="Google Shape;414;p38"/>
              <p:cNvSpPr txBox="1"/>
              <p:nvPr/>
            </p:nvSpPr>
            <p:spPr>
              <a:xfrm>
                <a:off x="-1454553" y="2422252"/>
                <a:ext cx="1099800" cy="1035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de" sz="1000">
                    <a:solidFill>
                      <a:schemeClr val="dk1"/>
                    </a:solidFill>
                  </a:rPr>
                  <a:t>U701</a:t>
                </a:r>
                <a:endParaRPr b="1" sz="1000"/>
              </a:p>
            </p:txBody>
          </p:sp>
        </p:grpSp>
      </p:grpSp>
      <p:grpSp>
        <p:nvGrpSpPr>
          <p:cNvPr id="415" name="Google Shape;415;p38"/>
          <p:cNvGrpSpPr/>
          <p:nvPr/>
        </p:nvGrpSpPr>
        <p:grpSpPr>
          <a:xfrm>
            <a:off x="311667" y="3860909"/>
            <a:ext cx="1986262" cy="617391"/>
            <a:chOff x="6199496" y="877306"/>
            <a:chExt cx="2473244" cy="1492724"/>
          </a:xfrm>
        </p:grpSpPr>
        <p:grpSp>
          <p:nvGrpSpPr>
            <p:cNvPr id="416" name="Google Shape;416;p38"/>
            <p:cNvGrpSpPr/>
            <p:nvPr/>
          </p:nvGrpSpPr>
          <p:grpSpPr>
            <a:xfrm>
              <a:off x="6199496" y="877306"/>
              <a:ext cx="2107613" cy="1400011"/>
              <a:chOff x="558700" y="1924375"/>
              <a:chExt cx="1720500" cy="798000"/>
            </a:xfrm>
          </p:grpSpPr>
          <p:sp>
            <p:nvSpPr>
              <p:cNvPr id="417" name="Google Shape;417;p38"/>
              <p:cNvSpPr/>
              <p:nvPr/>
            </p:nvSpPr>
            <p:spPr>
              <a:xfrm>
                <a:off x="558700" y="1924375"/>
                <a:ext cx="1720500" cy="798000"/>
              </a:xfrm>
              <a:prstGeom prst="ellipse">
                <a:avLst/>
              </a:prstGeom>
              <a:solidFill>
                <a:srgbClr val="5496BF"/>
              </a:solidFill>
              <a:ln cap="flat" cmpd="sng" w="9525">
                <a:solidFill>
                  <a:srgbClr val="18608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900">
                  <a:latin typeface="Rubik"/>
                  <a:ea typeface="Rubik"/>
                  <a:cs typeface="Rubik"/>
                  <a:sym typeface="Rubik"/>
                </a:endParaRPr>
              </a:p>
            </p:txBody>
          </p:sp>
          <p:sp>
            <p:nvSpPr>
              <p:cNvPr id="418" name="Google Shape;418;p38"/>
              <p:cNvSpPr txBox="1"/>
              <p:nvPr/>
            </p:nvSpPr>
            <p:spPr>
              <a:xfrm>
                <a:off x="1130050" y="2094137"/>
                <a:ext cx="577800" cy="445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de" sz="900">
                    <a:solidFill>
                      <a:schemeClr val="dk1"/>
                    </a:solidFill>
                  </a:rPr>
                  <a:t>U701</a:t>
                </a:r>
                <a:endParaRPr b="1" sz="900"/>
              </a:p>
            </p:txBody>
          </p:sp>
        </p:grpSp>
        <p:grpSp>
          <p:nvGrpSpPr>
            <p:cNvPr id="419" name="Google Shape;419;p38"/>
            <p:cNvGrpSpPr/>
            <p:nvPr/>
          </p:nvGrpSpPr>
          <p:grpSpPr>
            <a:xfrm>
              <a:off x="7562329" y="1588670"/>
              <a:ext cx="1110411" cy="781360"/>
              <a:chOff x="1125248" y="3040928"/>
              <a:chExt cx="1720500" cy="1088700"/>
            </a:xfrm>
          </p:grpSpPr>
          <p:sp>
            <p:nvSpPr>
              <p:cNvPr id="420" name="Google Shape;420;p38"/>
              <p:cNvSpPr/>
              <p:nvPr/>
            </p:nvSpPr>
            <p:spPr>
              <a:xfrm>
                <a:off x="1125248" y="3202468"/>
                <a:ext cx="1720500" cy="798000"/>
              </a:xfrm>
              <a:prstGeom prst="ellipse">
                <a:avLst/>
              </a:prstGeom>
              <a:solidFill>
                <a:srgbClr val="8FBDD9"/>
              </a:solidFill>
              <a:ln cap="flat" cmpd="sng" w="9525">
                <a:solidFill>
                  <a:srgbClr val="18608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900">
                  <a:latin typeface="Rubik"/>
                  <a:ea typeface="Rubik"/>
                  <a:cs typeface="Rubik"/>
                  <a:sym typeface="Rubik"/>
                </a:endParaRPr>
              </a:p>
            </p:txBody>
          </p:sp>
          <p:sp>
            <p:nvSpPr>
              <p:cNvPr id="421" name="Google Shape;421;p38"/>
              <p:cNvSpPr txBox="1"/>
              <p:nvPr/>
            </p:nvSpPr>
            <p:spPr>
              <a:xfrm>
                <a:off x="1582611" y="3040928"/>
                <a:ext cx="1099800" cy="108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de" sz="900">
                    <a:solidFill>
                      <a:schemeClr val="dk1"/>
                    </a:solidFill>
                  </a:rPr>
                  <a:t>U702</a:t>
                </a:r>
                <a:endParaRPr b="1" sz="900"/>
              </a:p>
            </p:txBody>
          </p:sp>
        </p:grpSp>
      </p:grpSp>
      <p:pic>
        <p:nvPicPr>
          <p:cNvPr id="422" name="Google Shape;422;p38"/>
          <p:cNvPicPr preferRelativeResize="0"/>
          <p:nvPr/>
        </p:nvPicPr>
        <p:blipFill rotWithShape="1">
          <a:blip r:embed="rId3">
            <a:alphaModFix/>
          </a:blip>
          <a:srcRect b="15261" l="17941" r="15360" t="12987"/>
          <a:stretch/>
        </p:blipFill>
        <p:spPr>
          <a:xfrm>
            <a:off x="1330850" y="702650"/>
            <a:ext cx="1715526" cy="686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Google Shape;423;p38"/>
          <p:cNvPicPr preferRelativeResize="0"/>
          <p:nvPr/>
        </p:nvPicPr>
        <p:blipFill rotWithShape="1">
          <a:blip r:embed="rId4">
            <a:alphaModFix/>
          </a:blip>
          <a:srcRect b="0" l="52310" r="0" t="7071"/>
          <a:stretch/>
        </p:blipFill>
        <p:spPr>
          <a:xfrm>
            <a:off x="614025" y="2035875"/>
            <a:ext cx="1118033" cy="146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98225" y="2052325"/>
            <a:ext cx="1361745" cy="1287536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35426" y="3475284"/>
            <a:ext cx="281750" cy="176873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38"/>
          <p:cNvSpPr txBox="1"/>
          <p:nvPr/>
        </p:nvSpPr>
        <p:spPr>
          <a:xfrm>
            <a:off x="311700" y="4622275"/>
            <a:ext cx="4136700" cy="6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79400" lvl="0" marL="27940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900">
                <a:solidFill>
                  <a:srgbClr val="434343"/>
                </a:solidFill>
              </a:rPr>
              <a:t>BMG,“Nationale Teststrategie…()” </a:t>
            </a:r>
            <a:endParaRPr sz="9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900" u="sng">
                <a:solidFill>
                  <a:srgbClr val="434343"/>
                </a:solidFill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https://www.argentina.gob.ar/sites/default/files/algoritmos-ar-ce.pdf</a:t>
            </a:r>
            <a:endParaRPr sz="9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434343"/>
              </a:solidFill>
            </a:endParaRPr>
          </a:p>
        </p:txBody>
      </p:sp>
      <p:pic>
        <p:nvPicPr>
          <p:cNvPr id="427" name="Google Shape;427;p3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450300" y="1339500"/>
            <a:ext cx="281749" cy="16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" name="Google Shape;428;p3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27850" y="3479200"/>
            <a:ext cx="281749" cy="16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98225" y="1352282"/>
            <a:ext cx="281754" cy="176891"/>
          </a:xfrm>
          <a:prstGeom prst="rect">
            <a:avLst/>
          </a:prstGeom>
          <a:noFill/>
          <a:ln>
            <a:noFill/>
          </a:ln>
        </p:spPr>
      </p:pic>
      <p:sp>
        <p:nvSpPr>
          <p:cNvPr id="430" name="Google Shape;430;p38"/>
          <p:cNvSpPr txBox="1"/>
          <p:nvPr>
            <p:ph idx="4294967295" type="body"/>
          </p:nvPr>
        </p:nvSpPr>
        <p:spPr>
          <a:xfrm>
            <a:off x="4634700" y="1069200"/>
            <a:ext cx="3837900" cy="321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900">
                <a:solidFill>
                  <a:srgbClr val="5496BF"/>
                </a:solidFill>
              </a:rPr>
              <a:t>Relevanz</a:t>
            </a:r>
            <a:endParaRPr sz="1900">
              <a:solidFill>
                <a:srgbClr val="5496BF"/>
              </a:solidFill>
            </a:endParaRPr>
          </a:p>
          <a:p>
            <a:pPr indent="-304285" lvl="0" marL="457200" rtl="0" algn="l">
              <a:spcBef>
                <a:spcPts val="1200"/>
              </a:spcBef>
              <a:spcAft>
                <a:spcPts val="0"/>
              </a:spcAft>
              <a:buClr>
                <a:srgbClr val="143255"/>
              </a:buClr>
              <a:buSzPts val="1192"/>
              <a:buChar char="●"/>
            </a:pPr>
            <a:r>
              <a:rPr lang="de" sz="1191">
                <a:solidFill>
                  <a:srgbClr val="143255"/>
                </a:solidFill>
              </a:rPr>
              <a:t>Gezielte öffentliche Gesundheitsmaßnahmen (</a:t>
            </a:r>
            <a:r>
              <a:rPr lang="de" sz="1191">
                <a:solidFill>
                  <a:srgbClr val="143255"/>
                </a:solidFill>
              </a:rPr>
              <a:t>Contact Tracing während der Pandemie, Isolierung, etc)</a:t>
            </a:r>
            <a:endParaRPr sz="1191">
              <a:solidFill>
                <a:srgbClr val="143255"/>
              </a:solidFill>
            </a:endParaRPr>
          </a:p>
          <a:p>
            <a:pPr indent="-304285" lvl="0" marL="457200" rtl="0" algn="l">
              <a:spcBef>
                <a:spcPts val="0"/>
              </a:spcBef>
              <a:spcAft>
                <a:spcPts val="0"/>
              </a:spcAft>
              <a:buClr>
                <a:srgbClr val="143255"/>
              </a:buClr>
              <a:buSzPts val="1192"/>
              <a:buChar char="●"/>
            </a:pPr>
            <a:r>
              <a:rPr lang="de" sz="1191">
                <a:solidFill>
                  <a:srgbClr val="143255"/>
                </a:solidFill>
              </a:rPr>
              <a:t>Effektive Patientenversorgung</a:t>
            </a:r>
            <a:endParaRPr sz="1191">
              <a:solidFill>
                <a:srgbClr val="143255"/>
              </a:solidFill>
            </a:endParaRPr>
          </a:p>
          <a:p>
            <a:pPr indent="-304285" lvl="0" marL="457200" rtl="0" algn="l">
              <a:spcBef>
                <a:spcPts val="0"/>
              </a:spcBef>
              <a:spcAft>
                <a:spcPts val="0"/>
              </a:spcAft>
              <a:buClr>
                <a:srgbClr val="143255"/>
              </a:buClr>
              <a:buSzPts val="1192"/>
              <a:buChar char="●"/>
            </a:pPr>
            <a:r>
              <a:rPr lang="de" sz="1191">
                <a:solidFill>
                  <a:srgbClr val="143255"/>
                </a:solidFill>
              </a:rPr>
              <a:t>Präzise Infektion-Statistiken</a:t>
            </a:r>
            <a:endParaRPr sz="1191">
              <a:solidFill>
                <a:srgbClr val="143255"/>
              </a:solidFill>
            </a:endParaRPr>
          </a:p>
          <a:p>
            <a:pPr indent="-304285" lvl="0" marL="457200" rtl="0" algn="l">
              <a:spcBef>
                <a:spcPts val="0"/>
              </a:spcBef>
              <a:spcAft>
                <a:spcPts val="0"/>
              </a:spcAft>
              <a:buClr>
                <a:srgbClr val="143255"/>
              </a:buClr>
              <a:buSzPts val="1192"/>
              <a:buChar char="●"/>
            </a:pPr>
            <a:r>
              <a:rPr lang="de" sz="1191">
                <a:solidFill>
                  <a:srgbClr val="143255"/>
                </a:solidFill>
              </a:rPr>
              <a:t>Korrekte Abrechnung mit den Krankenkassen</a:t>
            </a:r>
            <a:endParaRPr sz="1191">
              <a:solidFill>
                <a:srgbClr val="143255"/>
              </a:solidFill>
            </a:endParaRPr>
          </a:p>
          <a:p>
            <a:pPr indent="-304285" lvl="0" marL="457200" rtl="0" algn="l">
              <a:spcBef>
                <a:spcPts val="0"/>
              </a:spcBef>
              <a:spcAft>
                <a:spcPts val="0"/>
              </a:spcAft>
              <a:buClr>
                <a:srgbClr val="143255"/>
              </a:buClr>
              <a:buSzPts val="1192"/>
              <a:buChar char="●"/>
            </a:pPr>
            <a:r>
              <a:rPr lang="de" sz="1191">
                <a:solidFill>
                  <a:srgbClr val="143255"/>
                </a:solidFill>
              </a:rPr>
              <a:t>Internationale Vergleichbarkeit:</a:t>
            </a:r>
            <a:endParaRPr sz="1191">
              <a:solidFill>
                <a:srgbClr val="143255"/>
              </a:solidFill>
            </a:endParaRPr>
          </a:p>
          <a:p>
            <a:pPr indent="-304285" lvl="1" marL="914400" rtl="0" algn="l">
              <a:spcBef>
                <a:spcPts val="0"/>
              </a:spcBef>
              <a:spcAft>
                <a:spcPts val="0"/>
              </a:spcAft>
              <a:buClr>
                <a:srgbClr val="143255"/>
              </a:buClr>
              <a:buSzPts val="1192"/>
              <a:buChar char="○"/>
            </a:pPr>
            <a:r>
              <a:rPr lang="de" sz="1191">
                <a:solidFill>
                  <a:srgbClr val="143255"/>
                </a:solidFill>
              </a:rPr>
              <a:t>In der weltweiten Statistik zeigt sich der Unterschied zwischen den Ländern je nach den verschiedenen Strategien im Umgang mit Fällen.</a:t>
            </a:r>
            <a:endParaRPr sz="1191">
              <a:solidFill>
                <a:srgbClr val="143255"/>
              </a:solidFill>
            </a:endParaRPr>
          </a:p>
          <a:p>
            <a:pPr indent="-304285" lvl="1" marL="914400" rtl="0" algn="l">
              <a:spcBef>
                <a:spcPts val="0"/>
              </a:spcBef>
              <a:spcAft>
                <a:spcPts val="0"/>
              </a:spcAft>
              <a:buClr>
                <a:srgbClr val="143255"/>
              </a:buClr>
              <a:buSzPts val="1192"/>
              <a:buChar char="○"/>
            </a:pPr>
            <a:r>
              <a:rPr lang="de" sz="1191">
                <a:solidFill>
                  <a:srgbClr val="143255"/>
                </a:solidFill>
              </a:rPr>
              <a:t>Ressourcenmangel → Weltweite Produktion von Tests.</a:t>
            </a:r>
            <a:endParaRPr sz="1191">
              <a:solidFill>
                <a:srgbClr val="143255"/>
              </a:solidFill>
            </a:endParaRPr>
          </a:p>
        </p:txBody>
      </p:sp>
      <p:cxnSp>
        <p:nvCxnSpPr>
          <p:cNvPr id="431" name="Google Shape;431;p38"/>
          <p:cNvCxnSpPr>
            <a:stCxn id="423" idx="2"/>
          </p:cNvCxnSpPr>
          <p:nvPr/>
        </p:nvCxnSpPr>
        <p:spPr>
          <a:xfrm>
            <a:off x="1173042" y="3502675"/>
            <a:ext cx="3900" cy="222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32" name="Google Shape;432;p38"/>
          <p:cNvCxnSpPr/>
          <p:nvPr/>
        </p:nvCxnSpPr>
        <p:spPr>
          <a:xfrm flipH="1">
            <a:off x="1176942" y="1572825"/>
            <a:ext cx="373200" cy="431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33" name="Google Shape;433;p38"/>
          <p:cNvCxnSpPr/>
          <p:nvPr/>
        </p:nvCxnSpPr>
        <p:spPr>
          <a:xfrm>
            <a:off x="2715400" y="1584750"/>
            <a:ext cx="361500" cy="454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34" name="Google Shape;434;p38"/>
          <p:cNvCxnSpPr/>
          <p:nvPr/>
        </p:nvCxnSpPr>
        <p:spPr>
          <a:xfrm>
            <a:off x="3277142" y="3488988"/>
            <a:ext cx="3900" cy="222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3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Datenqualität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40"/>
          <p:cNvSpPr txBox="1"/>
          <p:nvPr>
            <p:ph type="title"/>
          </p:nvPr>
        </p:nvSpPr>
        <p:spPr>
          <a:xfrm>
            <a:off x="311700" y="103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2307"/>
              <a:buFont typeface="Arial"/>
              <a:buNone/>
            </a:pPr>
            <a:r>
              <a:rPr lang="de"/>
              <a:t>Maßstäbe zur Bewertung der Datenqualität</a:t>
            </a:r>
            <a:endParaRPr/>
          </a:p>
        </p:txBody>
      </p:sp>
      <p:sp>
        <p:nvSpPr>
          <p:cNvPr id="445" name="Google Shape;445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446" name="Google Shape;446;p40"/>
          <p:cNvSpPr/>
          <p:nvPr/>
        </p:nvSpPr>
        <p:spPr>
          <a:xfrm>
            <a:off x="421575" y="1328050"/>
            <a:ext cx="780000" cy="495300"/>
          </a:xfrm>
          <a:prstGeom prst="chevron">
            <a:avLst>
              <a:gd fmla="val 50000" name="adj"/>
            </a:avLst>
          </a:prstGeom>
          <a:solidFill>
            <a:srgbClr val="083359"/>
          </a:solidFill>
          <a:ln cap="flat" cmpd="sng" w="28575">
            <a:solidFill>
              <a:srgbClr val="0833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447" name="Google Shape;447;p40"/>
          <p:cNvSpPr/>
          <p:nvPr/>
        </p:nvSpPr>
        <p:spPr>
          <a:xfrm>
            <a:off x="1111525" y="1328050"/>
            <a:ext cx="2514300" cy="495300"/>
          </a:xfrm>
          <a:prstGeom prst="chevron">
            <a:avLst>
              <a:gd fmla="val 50000" name="adj"/>
            </a:avLst>
          </a:prstGeom>
          <a:solidFill>
            <a:srgbClr val="8FBDD9"/>
          </a:solidFill>
          <a:ln cap="flat" cmpd="sng" w="28575">
            <a:solidFill>
              <a:srgbClr val="8FBD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448" name="Google Shape;448;p40"/>
          <p:cNvSpPr/>
          <p:nvPr/>
        </p:nvSpPr>
        <p:spPr>
          <a:xfrm>
            <a:off x="421575" y="2133675"/>
            <a:ext cx="780000" cy="495300"/>
          </a:xfrm>
          <a:prstGeom prst="chevron">
            <a:avLst>
              <a:gd fmla="val 50000" name="adj"/>
            </a:avLst>
          </a:prstGeom>
          <a:solidFill>
            <a:srgbClr val="083359"/>
          </a:solidFill>
          <a:ln cap="flat" cmpd="sng" w="28575">
            <a:solidFill>
              <a:srgbClr val="0833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449" name="Google Shape;449;p40"/>
          <p:cNvSpPr/>
          <p:nvPr/>
        </p:nvSpPr>
        <p:spPr>
          <a:xfrm>
            <a:off x="1111525" y="2133675"/>
            <a:ext cx="2514300" cy="495300"/>
          </a:xfrm>
          <a:prstGeom prst="chevron">
            <a:avLst>
              <a:gd fmla="val 50000" name="adj"/>
            </a:avLst>
          </a:prstGeom>
          <a:solidFill>
            <a:srgbClr val="8FBDD9"/>
          </a:solidFill>
          <a:ln cap="flat" cmpd="sng" w="28575">
            <a:solidFill>
              <a:srgbClr val="8FBD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450" name="Google Shape;450;p40"/>
          <p:cNvSpPr/>
          <p:nvPr/>
        </p:nvSpPr>
        <p:spPr>
          <a:xfrm>
            <a:off x="468575" y="2939300"/>
            <a:ext cx="732900" cy="495300"/>
          </a:xfrm>
          <a:prstGeom prst="chevron">
            <a:avLst>
              <a:gd fmla="val 50000" name="adj"/>
            </a:avLst>
          </a:prstGeom>
          <a:solidFill>
            <a:srgbClr val="083359"/>
          </a:solidFill>
          <a:ln cap="flat" cmpd="sng" w="28575">
            <a:solidFill>
              <a:srgbClr val="0833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451" name="Google Shape;451;p40"/>
          <p:cNvSpPr/>
          <p:nvPr/>
        </p:nvSpPr>
        <p:spPr>
          <a:xfrm>
            <a:off x="1111525" y="2939300"/>
            <a:ext cx="2514300" cy="495300"/>
          </a:xfrm>
          <a:prstGeom prst="chevron">
            <a:avLst>
              <a:gd fmla="val 50000" name="adj"/>
            </a:avLst>
          </a:prstGeom>
          <a:solidFill>
            <a:srgbClr val="8FBDD9"/>
          </a:solidFill>
          <a:ln cap="flat" cmpd="sng" w="28575">
            <a:solidFill>
              <a:srgbClr val="8FBD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452" name="Google Shape;45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0125" y="1593277"/>
            <a:ext cx="1576100" cy="157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3" name="Google Shape;453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42588" y="1772650"/>
            <a:ext cx="572700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454" name="Google Shape;454;p40"/>
          <p:cNvSpPr/>
          <p:nvPr/>
        </p:nvSpPr>
        <p:spPr>
          <a:xfrm rot="10800000">
            <a:off x="5374850" y="1328050"/>
            <a:ext cx="2514300" cy="495300"/>
          </a:xfrm>
          <a:prstGeom prst="chevron">
            <a:avLst>
              <a:gd fmla="val 50000" name="adj"/>
            </a:avLst>
          </a:prstGeom>
          <a:solidFill>
            <a:srgbClr val="8FBDD9"/>
          </a:solidFill>
          <a:ln cap="flat" cmpd="sng" w="28575">
            <a:solidFill>
              <a:srgbClr val="8FBD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455" name="Google Shape;455;p40"/>
          <p:cNvSpPr/>
          <p:nvPr/>
        </p:nvSpPr>
        <p:spPr>
          <a:xfrm rot="10800000">
            <a:off x="7794775" y="1328050"/>
            <a:ext cx="780000" cy="495300"/>
          </a:xfrm>
          <a:prstGeom prst="chevron">
            <a:avLst>
              <a:gd fmla="val 50000" name="adj"/>
            </a:avLst>
          </a:prstGeom>
          <a:solidFill>
            <a:srgbClr val="083359"/>
          </a:solidFill>
          <a:ln cap="flat" cmpd="sng" w="28575">
            <a:solidFill>
              <a:srgbClr val="0833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456" name="Google Shape;456;p40"/>
          <p:cNvSpPr/>
          <p:nvPr/>
        </p:nvSpPr>
        <p:spPr>
          <a:xfrm rot="10800000">
            <a:off x="5378425" y="2133675"/>
            <a:ext cx="2514300" cy="495300"/>
          </a:xfrm>
          <a:prstGeom prst="chevron">
            <a:avLst>
              <a:gd fmla="val 50000" name="adj"/>
            </a:avLst>
          </a:prstGeom>
          <a:solidFill>
            <a:srgbClr val="8FBDD9"/>
          </a:solidFill>
          <a:ln cap="flat" cmpd="sng" w="28575">
            <a:solidFill>
              <a:srgbClr val="8FBD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457" name="Google Shape;457;p40"/>
          <p:cNvSpPr/>
          <p:nvPr/>
        </p:nvSpPr>
        <p:spPr>
          <a:xfrm rot="10800000">
            <a:off x="7794775" y="2133675"/>
            <a:ext cx="780000" cy="495300"/>
          </a:xfrm>
          <a:prstGeom prst="chevron">
            <a:avLst>
              <a:gd fmla="val 50000" name="adj"/>
            </a:avLst>
          </a:prstGeom>
          <a:solidFill>
            <a:srgbClr val="083359"/>
          </a:solidFill>
          <a:ln cap="flat" cmpd="sng" w="28575">
            <a:solidFill>
              <a:srgbClr val="0833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458" name="Google Shape;458;p40"/>
          <p:cNvSpPr/>
          <p:nvPr/>
        </p:nvSpPr>
        <p:spPr>
          <a:xfrm rot="10800000">
            <a:off x="5378425" y="2939300"/>
            <a:ext cx="2514300" cy="495300"/>
          </a:xfrm>
          <a:prstGeom prst="chevron">
            <a:avLst>
              <a:gd fmla="val 50000" name="adj"/>
            </a:avLst>
          </a:prstGeom>
          <a:solidFill>
            <a:srgbClr val="8FBDD9"/>
          </a:solidFill>
          <a:ln cap="flat" cmpd="sng" w="28575">
            <a:solidFill>
              <a:srgbClr val="8FBD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459" name="Google Shape;459;p40"/>
          <p:cNvSpPr/>
          <p:nvPr/>
        </p:nvSpPr>
        <p:spPr>
          <a:xfrm rot="10800000">
            <a:off x="7794875" y="2939300"/>
            <a:ext cx="780000" cy="495300"/>
          </a:xfrm>
          <a:prstGeom prst="chevron">
            <a:avLst>
              <a:gd fmla="val 50000" name="adj"/>
            </a:avLst>
          </a:prstGeom>
          <a:solidFill>
            <a:srgbClr val="083359"/>
          </a:solidFill>
          <a:ln cap="flat" cmpd="sng" w="28575">
            <a:solidFill>
              <a:srgbClr val="0833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460" name="Google Shape;460;p40"/>
          <p:cNvSpPr/>
          <p:nvPr/>
        </p:nvSpPr>
        <p:spPr>
          <a:xfrm>
            <a:off x="1417225" y="1465000"/>
            <a:ext cx="2055300" cy="221400"/>
          </a:xfrm>
          <a:prstGeom prst="rect">
            <a:avLst/>
          </a:prstGeom>
          <a:solidFill>
            <a:srgbClr val="8FBDD9"/>
          </a:solidFill>
          <a:ln cap="flat" cmpd="sng" w="9525">
            <a:solidFill>
              <a:srgbClr val="8FBD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Rubik"/>
                <a:ea typeface="Rubik"/>
                <a:cs typeface="Rubik"/>
                <a:sym typeface="Rubik"/>
              </a:rPr>
              <a:t>ungemappte Daten</a:t>
            </a:r>
            <a:endParaRPr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461" name="Google Shape;461;p40"/>
          <p:cNvSpPr/>
          <p:nvPr/>
        </p:nvSpPr>
        <p:spPr>
          <a:xfrm>
            <a:off x="1428200" y="2270625"/>
            <a:ext cx="2055300" cy="221400"/>
          </a:xfrm>
          <a:prstGeom prst="rect">
            <a:avLst/>
          </a:prstGeom>
          <a:solidFill>
            <a:srgbClr val="8FBDD9"/>
          </a:solidFill>
          <a:ln cap="flat" cmpd="sng" w="9525">
            <a:solidFill>
              <a:srgbClr val="8FBD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Rubik"/>
                <a:ea typeface="Rubik"/>
                <a:cs typeface="Rubik"/>
                <a:sym typeface="Rubik"/>
              </a:rPr>
              <a:t>konsistentes Mapping</a:t>
            </a:r>
            <a:endParaRPr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462" name="Google Shape;462;p40"/>
          <p:cNvSpPr/>
          <p:nvPr/>
        </p:nvSpPr>
        <p:spPr>
          <a:xfrm>
            <a:off x="1428150" y="3076250"/>
            <a:ext cx="2055300" cy="221400"/>
          </a:xfrm>
          <a:prstGeom prst="rect">
            <a:avLst/>
          </a:prstGeom>
          <a:solidFill>
            <a:srgbClr val="8FBDD9"/>
          </a:solidFill>
          <a:ln cap="flat" cmpd="sng" w="9525">
            <a:solidFill>
              <a:srgbClr val="8FBD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Rubik"/>
                <a:ea typeface="Rubik"/>
                <a:cs typeface="Rubik"/>
                <a:sym typeface="Rubik"/>
              </a:rPr>
              <a:t>richtige Formatierung</a:t>
            </a:r>
            <a:endParaRPr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463" name="Google Shape;463;p40"/>
          <p:cNvSpPr/>
          <p:nvPr/>
        </p:nvSpPr>
        <p:spPr>
          <a:xfrm>
            <a:off x="5512850" y="1465000"/>
            <a:ext cx="2055300" cy="221400"/>
          </a:xfrm>
          <a:prstGeom prst="rect">
            <a:avLst/>
          </a:prstGeom>
          <a:solidFill>
            <a:srgbClr val="8FBDD9"/>
          </a:solidFill>
          <a:ln cap="flat" cmpd="sng" w="9525">
            <a:solidFill>
              <a:srgbClr val="8FBD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Rubik"/>
                <a:ea typeface="Rubik"/>
                <a:cs typeface="Rubik"/>
                <a:sym typeface="Rubik"/>
              </a:rPr>
              <a:t>Dublettenerkennung</a:t>
            </a:r>
            <a:endParaRPr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464" name="Google Shape;464;p40"/>
          <p:cNvSpPr/>
          <p:nvPr/>
        </p:nvSpPr>
        <p:spPr>
          <a:xfrm>
            <a:off x="5512850" y="2270625"/>
            <a:ext cx="2055300" cy="221400"/>
          </a:xfrm>
          <a:prstGeom prst="rect">
            <a:avLst/>
          </a:prstGeom>
          <a:solidFill>
            <a:srgbClr val="8FBDD9"/>
          </a:solidFill>
          <a:ln cap="flat" cmpd="sng" w="9525">
            <a:solidFill>
              <a:srgbClr val="8FBD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Rubik"/>
                <a:ea typeface="Rubik"/>
                <a:cs typeface="Rubik"/>
                <a:sym typeface="Rubik"/>
              </a:rPr>
              <a:t>Beschreibung für ICD?</a:t>
            </a:r>
            <a:endParaRPr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465" name="Google Shape;465;p40"/>
          <p:cNvSpPr/>
          <p:nvPr/>
        </p:nvSpPr>
        <p:spPr>
          <a:xfrm>
            <a:off x="5512900" y="3076250"/>
            <a:ext cx="2055300" cy="221400"/>
          </a:xfrm>
          <a:prstGeom prst="rect">
            <a:avLst/>
          </a:prstGeom>
          <a:solidFill>
            <a:srgbClr val="8FBDD9"/>
          </a:solidFill>
          <a:ln cap="flat" cmpd="sng" w="9525">
            <a:solidFill>
              <a:srgbClr val="8FBD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Rubik"/>
                <a:ea typeface="Rubik"/>
                <a:cs typeface="Rubik"/>
                <a:sym typeface="Rubik"/>
              </a:rPr>
              <a:t>Hat LOINC Laborwert?</a:t>
            </a:r>
            <a:endParaRPr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466" name="Google Shape;466;p40"/>
          <p:cNvSpPr/>
          <p:nvPr/>
        </p:nvSpPr>
        <p:spPr>
          <a:xfrm>
            <a:off x="667225" y="1395700"/>
            <a:ext cx="360000" cy="360000"/>
          </a:xfrm>
          <a:prstGeom prst="rect">
            <a:avLst/>
          </a:prstGeom>
          <a:solidFill>
            <a:srgbClr val="083359"/>
          </a:solidFill>
          <a:ln cap="flat" cmpd="sng" w="9525">
            <a:solidFill>
              <a:srgbClr val="0833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>
                <a:solidFill>
                  <a:srgbClr val="8FBDD9"/>
                </a:solidFill>
                <a:latin typeface="Rubik"/>
                <a:ea typeface="Rubik"/>
                <a:cs typeface="Rubik"/>
                <a:sym typeface="Rubik"/>
              </a:rPr>
              <a:t>1.</a:t>
            </a:r>
            <a:endParaRPr b="1">
              <a:solidFill>
                <a:srgbClr val="8FBDD9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467" name="Google Shape;467;p40"/>
          <p:cNvSpPr/>
          <p:nvPr/>
        </p:nvSpPr>
        <p:spPr>
          <a:xfrm>
            <a:off x="667225" y="2201325"/>
            <a:ext cx="360000" cy="360000"/>
          </a:xfrm>
          <a:prstGeom prst="rect">
            <a:avLst/>
          </a:prstGeom>
          <a:solidFill>
            <a:srgbClr val="083359"/>
          </a:solidFill>
          <a:ln cap="flat" cmpd="sng" w="9525">
            <a:solidFill>
              <a:srgbClr val="0833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>
                <a:solidFill>
                  <a:srgbClr val="8FBDD9"/>
                </a:solidFill>
                <a:latin typeface="Rubik"/>
                <a:ea typeface="Rubik"/>
                <a:cs typeface="Rubik"/>
                <a:sym typeface="Rubik"/>
              </a:rPr>
              <a:t>2</a:t>
            </a:r>
            <a:r>
              <a:rPr b="1" lang="de">
                <a:solidFill>
                  <a:srgbClr val="8FBDD9"/>
                </a:solidFill>
                <a:latin typeface="Rubik"/>
                <a:ea typeface="Rubik"/>
                <a:cs typeface="Rubik"/>
                <a:sym typeface="Rubik"/>
              </a:rPr>
              <a:t>.</a:t>
            </a:r>
            <a:endParaRPr b="1">
              <a:solidFill>
                <a:srgbClr val="8FBDD9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468" name="Google Shape;468;p40"/>
          <p:cNvSpPr/>
          <p:nvPr/>
        </p:nvSpPr>
        <p:spPr>
          <a:xfrm>
            <a:off x="667225" y="3006950"/>
            <a:ext cx="360000" cy="360000"/>
          </a:xfrm>
          <a:prstGeom prst="rect">
            <a:avLst/>
          </a:prstGeom>
          <a:solidFill>
            <a:srgbClr val="083359"/>
          </a:solidFill>
          <a:ln cap="flat" cmpd="sng" w="9525">
            <a:solidFill>
              <a:srgbClr val="0833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>
                <a:solidFill>
                  <a:srgbClr val="8FBDD9"/>
                </a:solidFill>
                <a:latin typeface="Rubik"/>
                <a:ea typeface="Rubik"/>
                <a:cs typeface="Rubik"/>
                <a:sym typeface="Rubik"/>
              </a:rPr>
              <a:t>3</a:t>
            </a:r>
            <a:r>
              <a:rPr b="1" lang="de">
                <a:solidFill>
                  <a:srgbClr val="8FBDD9"/>
                </a:solidFill>
                <a:latin typeface="Rubik"/>
                <a:ea typeface="Rubik"/>
                <a:cs typeface="Rubik"/>
                <a:sym typeface="Rubik"/>
              </a:rPr>
              <a:t>.</a:t>
            </a:r>
            <a:endParaRPr b="1">
              <a:solidFill>
                <a:srgbClr val="8FBDD9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469" name="Google Shape;469;p40"/>
          <p:cNvSpPr/>
          <p:nvPr/>
        </p:nvSpPr>
        <p:spPr>
          <a:xfrm>
            <a:off x="7977775" y="1395700"/>
            <a:ext cx="360000" cy="360000"/>
          </a:xfrm>
          <a:prstGeom prst="rect">
            <a:avLst/>
          </a:prstGeom>
          <a:solidFill>
            <a:srgbClr val="083359"/>
          </a:solidFill>
          <a:ln cap="flat" cmpd="sng" w="9525">
            <a:solidFill>
              <a:srgbClr val="0833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>
                <a:solidFill>
                  <a:srgbClr val="8FBDD9"/>
                </a:solidFill>
                <a:latin typeface="Rubik"/>
                <a:ea typeface="Rubik"/>
                <a:cs typeface="Rubik"/>
                <a:sym typeface="Rubik"/>
              </a:rPr>
              <a:t>4</a:t>
            </a:r>
            <a:r>
              <a:rPr b="1" lang="de">
                <a:solidFill>
                  <a:srgbClr val="8FBDD9"/>
                </a:solidFill>
                <a:latin typeface="Rubik"/>
                <a:ea typeface="Rubik"/>
                <a:cs typeface="Rubik"/>
                <a:sym typeface="Rubik"/>
              </a:rPr>
              <a:t>.</a:t>
            </a:r>
            <a:endParaRPr b="1">
              <a:solidFill>
                <a:srgbClr val="8FBDD9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470" name="Google Shape;470;p40"/>
          <p:cNvSpPr/>
          <p:nvPr/>
        </p:nvSpPr>
        <p:spPr>
          <a:xfrm>
            <a:off x="7968925" y="2201325"/>
            <a:ext cx="360000" cy="360000"/>
          </a:xfrm>
          <a:prstGeom prst="rect">
            <a:avLst/>
          </a:prstGeom>
          <a:solidFill>
            <a:srgbClr val="083359"/>
          </a:solidFill>
          <a:ln cap="flat" cmpd="sng" w="9525">
            <a:solidFill>
              <a:srgbClr val="0833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>
                <a:solidFill>
                  <a:srgbClr val="8FBDD9"/>
                </a:solidFill>
                <a:latin typeface="Rubik"/>
                <a:ea typeface="Rubik"/>
                <a:cs typeface="Rubik"/>
                <a:sym typeface="Rubik"/>
              </a:rPr>
              <a:t>5</a:t>
            </a:r>
            <a:r>
              <a:rPr b="1" lang="de">
                <a:solidFill>
                  <a:srgbClr val="8FBDD9"/>
                </a:solidFill>
                <a:latin typeface="Rubik"/>
                <a:ea typeface="Rubik"/>
                <a:cs typeface="Rubik"/>
                <a:sym typeface="Rubik"/>
              </a:rPr>
              <a:t>.</a:t>
            </a:r>
            <a:endParaRPr b="1">
              <a:solidFill>
                <a:srgbClr val="8FBDD9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471" name="Google Shape;471;p40"/>
          <p:cNvSpPr/>
          <p:nvPr/>
        </p:nvSpPr>
        <p:spPr>
          <a:xfrm>
            <a:off x="7969125" y="3006950"/>
            <a:ext cx="360000" cy="360000"/>
          </a:xfrm>
          <a:prstGeom prst="rect">
            <a:avLst/>
          </a:prstGeom>
          <a:solidFill>
            <a:srgbClr val="083359"/>
          </a:solidFill>
          <a:ln cap="flat" cmpd="sng" w="9525">
            <a:solidFill>
              <a:srgbClr val="0833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>
                <a:solidFill>
                  <a:srgbClr val="8FBDD9"/>
                </a:solidFill>
                <a:latin typeface="Rubik"/>
                <a:ea typeface="Rubik"/>
                <a:cs typeface="Rubik"/>
                <a:sym typeface="Rubik"/>
              </a:rPr>
              <a:t>6</a:t>
            </a:r>
            <a:r>
              <a:rPr b="1" lang="de">
                <a:solidFill>
                  <a:srgbClr val="8FBDD9"/>
                </a:solidFill>
                <a:latin typeface="Rubik"/>
                <a:ea typeface="Rubik"/>
                <a:cs typeface="Rubik"/>
                <a:sym typeface="Rubik"/>
              </a:rPr>
              <a:t>.</a:t>
            </a:r>
            <a:endParaRPr b="1">
              <a:solidFill>
                <a:srgbClr val="8FBDD9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41"/>
          <p:cNvSpPr txBox="1"/>
          <p:nvPr>
            <p:ph type="title"/>
          </p:nvPr>
        </p:nvSpPr>
        <p:spPr>
          <a:xfrm>
            <a:off x="274625" y="130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Data </a:t>
            </a:r>
            <a:r>
              <a:rPr lang="de"/>
              <a:t>Collection </a:t>
            </a:r>
            <a:endParaRPr/>
          </a:p>
        </p:txBody>
      </p:sp>
      <p:sp>
        <p:nvSpPr>
          <p:cNvPr id="477" name="Google Shape;477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grpSp>
        <p:nvGrpSpPr>
          <p:cNvPr id="478" name="Google Shape;478;p41"/>
          <p:cNvGrpSpPr/>
          <p:nvPr/>
        </p:nvGrpSpPr>
        <p:grpSpPr>
          <a:xfrm>
            <a:off x="1565145" y="1000194"/>
            <a:ext cx="5478574" cy="4056642"/>
            <a:chOff x="1131900" y="704875"/>
            <a:chExt cx="6291426" cy="4398874"/>
          </a:xfrm>
        </p:grpSpPr>
        <p:pic>
          <p:nvPicPr>
            <p:cNvPr id="479" name="Google Shape;479;p4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131900" y="704875"/>
              <a:ext cx="6291426" cy="43988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80" name="Google Shape;480;p41"/>
            <p:cNvSpPr/>
            <p:nvPr/>
          </p:nvSpPr>
          <p:spPr>
            <a:xfrm>
              <a:off x="6394625" y="750675"/>
              <a:ext cx="991500" cy="1056600"/>
            </a:xfrm>
            <a:prstGeom prst="rect">
              <a:avLst/>
            </a:prstGeom>
            <a:noFill/>
            <a:ln cap="flat" cmpd="sng" w="19050">
              <a:solidFill>
                <a:srgbClr val="CC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ubik"/>
                <a:ea typeface="Rubik"/>
                <a:cs typeface="Rubik"/>
                <a:sym typeface="Rubik"/>
              </a:endParaRPr>
            </a:p>
          </p:txBody>
        </p:sp>
        <p:sp>
          <p:nvSpPr>
            <p:cNvPr id="481" name="Google Shape;481;p41"/>
            <p:cNvSpPr/>
            <p:nvPr/>
          </p:nvSpPr>
          <p:spPr>
            <a:xfrm>
              <a:off x="1190387" y="750669"/>
              <a:ext cx="1233600" cy="3540300"/>
            </a:xfrm>
            <a:prstGeom prst="rect">
              <a:avLst/>
            </a:prstGeom>
            <a:noFill/>
            <a:ln cap="flat" cmpd="sng" w="19050">
              <a:solidFill>
                <a:srgbClr val="CC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ubik"/>
                <a:ea typeface="Rubik"/>
                <a:cs typeface="Rubik"/>
                <a:sym typeface="Rubik"/>
              </a:endParaRPr>
            </a:p>
          </p:txBody>
        </p:sp>
        <p:sp>
          <p:nvSpPr>
            <p:cNvPr id="482" name="Google Shape;482;p41"/>
            <p:cNvSpPr/>
            <p:nvPr/>
          </p:nvSpPr>
          <p:spPr>
            <a:xfrm>
              <a:off x="2510475" y="3817200"/>
              <a:ext cx="991500" cy="1239600"/>
            </a:xfrm>
            <a:prstGeom prst="rect">
              <a:avLst/>
            </a:prstGeom>
            <a:noFill/>
            <a:ln cap="flat" cmpd="sng" w="19050">
              <a:solidFill>
                <a:srgbClr val="CC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ubik"/>
                <a:ea typeface="Rubik"/>
                <a:cs typeface="Rubik"/>
                <a:sym typeface="Rubik"/>
              </a:endParaRPr>
            </a:p>
          </p:txBody>
        </p:sp>
      </p:grpSp>
      <p:cxnSp>
        <p:nvCxnSpPr>
          <p:cNvPr id="483" name="Google Shape;483;p41"/>
          <p:cNvCxnSpPr>
            <a:stCxn id="484" idx="3"/>
            <a:endCxn id="482" idx="1"/>
          </p:cNvCxnSpPr>
          <p:nvPr/>
        </p:nvCxnSpPr>
        <p:spPr>
          <a:xfrm flipH="1" rot="10800000">
            <a:off x="1565308" y="4441959"/>
            <a:ext cx="1200300" cy="3087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5" name="Google Shape;485;p41"/>
          <p:cNvCxnSpPr>
            <a:endCxn id="486" idx="0"/>
          </p:cNvCxnSpPr>
          <p:nvPr/>
        </p:nvCxnSpPr>
        <p:spPr>
          <a:xfrm>
            <a:off x="7006325" y="1751526"/>
            <a:ext cx="1074300" cy="606900"/>
          </a:xfrm>
          <a:prstGeom prst="curved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486" name="Google Shape;486;p41"/>
          <p:cNvPicPr preferRelativeResize="0"/>
          <p:nvPr/>
        </p:nvPicPr>
        <p:blipFill rotWithShape="1">
          <a:blip r:embed="rId4">
            <a:alphaModFix/>
          </a:blip>
          <a:srcRect b="14479" l="2157" r="18521" t="8627"/>
          <a:stretch/>
        </p:blipFill>
        <p:spPr>
          <a:xfrm>
            <a:off x="7427400" y="2358426"/>
            <a:ext cx="1306450" cy="191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87" name="Google Shape;487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9725" y="4567425"/>
            <a:ext cx="1006075" cy="352775"/>
          </a:xfrm>
          <a:prstGeom prst="rect">
            <a:avLst/>
          </a:prstGeom>
          <a:noFill/>
          <a:ln>
            <a:noFill/>
          </a:ln>
        </p:spPr>
      </p:pic>
      <p:sp>
        <p:nvSpPr>
          <p:cNvPr id="488" name="Google Shape;488;p41"/>
          <p:cNvSpPr txBox="1"/>
          <p:nvPr/>
        </p:nvSpPr>
        <p:spPr>
          <a:xfrm>
            <a:off x="5308325" y="3481550"/>
            <a:ext cx="3641400" cy="8121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rgbClr val="3B82B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143255"/>
                </a:solidFill>
                <a:latin typeface="Rubik"/>
                <a:ea typeface="Rubik"/>
                <a:cs typeface="Rubik"/>
                <a:sym typeface="Rubik"/>
              </a:rPr>
              <a:t>Synthetische Patientendaten (Synthea™)</a:t>
            </a:r>
            <a:endParaRPr>
              <a:solidFill>
                <a:srgbClr val="143255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de">
                <a:solidFill>
                  <a:srgbClr val="143255"/>
                </a:solidFill>
                <a:latin typeface="Rubik"/>
                <a:ea typeface="Rubik"/>
                <a:cs typeface="Rubik"/>
                <a:sym typeface="Rubik"/>
              </a:rPr>
              <a:t>Fokus auf Covid-Patienten</a:t>
            </a:r>
            <a:endParaRPr sz="2000">
              <a:solidFill>
                <a:srgbClr val="083359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42"/>
          <p:cNvSpPr txBox="1"/>
          <p:nvPr>
            <p:ph type="title"/>
          </p:nvPr>
        </p:nvSpPr>
        <p:spPr>
          <a:xfrm>
            <a:off x="311700" y="87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Mapping-Konzept </a:t>
            </a:r>
            <a:endParaRPr/>
          </a:p>
        </p:txBody>
      </p:sp>
      <p:sp>
        <p:nvSpPr>
          <p:cNvPr id="494" name="Google Shape;494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495" name="Google Shape;495;p42"/>
          <p:cNvSpPr/>
          <p:nvPr/>
        </p:nvSpPr>
        <p:spPr>
          <a:xfrm>
            <a:off x="1261425" y="1356200"/>
            <a:ext cx="945000" cy="815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>
                <a:latin typeface="Rubik"/>
                <a:ea typeface="Rubik"/>
                <a:cs typeface="Rubik"/>
                <a:sym typeface="Rubik"/>
              </a:rPr>
              <a:t>observation- D</a:t>
            </a:r>
            <a:r>
              <a:rPr lang="de" sz="800">
                <a:latin typeface="Rubik"/>
                <a:ea typeface="Rubik"/>
                <a:cs typeface="Rubik"/>
                <a:sym typeface="Rubik"/>
              </a:rPr>
              <a:t>ata</a:t>
            </a:r>
            <a:endParaRPr sz="800"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>
                <a:latin typeface="Rubik"/>
                <a:ea typeface="Rubik"/>
                <a:cs typeface="Rubik"/>
                <a:sym typeface="Rubik"/>
              </a:rPr>
              <a:t>(LOINC)</a:t>
            </a:r>
            <a:endParaRPr sz="800"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496" name="Google Shape;496;p42"/>
          <p:cNvSpPr/>
          <p:nvPr/>
        </p:nvSpPr>
        <p:spPr>
          <a:xfrm>
            <a:off x="1261425" y="2258850"/>
            <a:ext cx="945000" cy="815100"/>
          </a:xfrm>
          <a:prstGeom prst="roundRect">
            <a:avLst>
              <a:gd fmla="val 16667" name="adj"/>
            </a:avLst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>
                <a:latin typeface="Rubik"/>
                <a:ea typeface="Rubik"/>
                <a:cs typeface="Rubik"/>
                <a:sym typeface="Rubik"/>
              </a:rPr>
              <a:t>conditions- Data</a:t>
            </a:r>
            <a:br>
              <a:rPr lang="de" sz="800">
                <a:latin typeface="Rubik"/>
                <a:ea typeface="Rubik"/>
                <a:cs typeface="Rubik"/>
                <a:sym typeface="Rubik"/>
              </a:rPr>
            </a:br>
            <a:r>
              <a:rPr lang="de" sz="800">
                <a:latin typeface="Rubik"/>
                <a:ea typeface="Rubik"/>
                <a:cs typeface="Rubik"/>
                <a:sym typeface="Rubik"/>
              </a:rPr>
              <a:t>(SNOMED-CT)</a:t>
            </a:r>
            <a:endParaRPr sz="800"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497" name="Google Shape;497;p42"/>
          <p:cNvSpPr/>
          <p:nvPr/>
        </p:nvSpPr>
        <p:spPr>
          <a:xfrm>
            <a:off x="1261425" y="3161500"/>
            <a:ext cx="945000" cy="8151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>
                <a:latin typeface="Rubik"/>
                <a:ea typeface="Rubik"/>
                <a:cs typeface="Rubik"/>
                <a:sym typeface="Rubik"/>
              </a:rPr>
              <a:t>patients-</a:t>
            </a:r>
            <a:br>
              <a:rPr lang="de" sz="800">
                <a:latin typeface="Rubik"/>
                <a:ea typeface="Rubik"/>
                <a:cs typeface="Rubik"/>
                <a:sym typeface="Rubik"/>
              </a:rPr>
            </a:br>
            <a:r>
              <a:rPr lang="de" sz="800">
                <a:latin typeface="Rubik"/>
                <a:ea typeface="Rubik"/>
                <a:cs typeface="Rubik"/>
                <a:sym typeface="Rubik"/>
              </a:rPr>
              <a:t>Data</a:t>
            </a:r>
            <a:endParaRPr sz="800"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498" name="Google Shape;498;p42"/>
          <p:cNvSpPr/>
          <p:nvPr/>
        </p:nvSpPr>
        <p:spPr>
          <a:xfrm>
            <a:off x="2791675" y="2241150"/>
            <a:ext cx="945000" cy="850500"/>
          </a:xfrm>
          <a:prstGeom prst="roundRect">
            <a:avLst>
              <a:gd fmla="val 16667" name="adj"/>
            </a:avLst>
          </a:prstGeom>
          <a:solidFill>
            <a:srgbClr val="E6B8A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>
                <a:latin typeface="Rubik"/>
                <a:ea typeface="Rubik"/>
                <a:cs typeface="Rubik"/>
                <a:sym typeface="Rubik"/>
              </a:rPr>
              <a:t>covid_19</a:t>
            </a:r>
            <a:br>
              <a:rPr lang="de" sz="800">
                <a:latin typeface="Rubik"/>
                <a:ea typeface="Rubik"/>
                <a:cs typeface="Rubik"/>
                <a:sym typeface="Rubik"/>
              </a:rPr>
            </a:br>
            <a:r>
              <a:rPr lang="de" sz="800">
                <a:latin typeface="Rubik"/>
                <a:ea typeface="Rubik"/>
                <a:cs typeface="Rubik"/>
                <a:sym typeface="Rubik"/>
              </a:rPr>
              <a:t>DB</a:t>
            </a:r>
            <a:br>
              <a:rPr lang="de" sz="800">
                <a:latin typeface="Rubik"/>
                <a:ea typeface="Rubik"/>
                <a:cs typeface="Rubik"/>
                <a:sym typeface="Rubik"/>
              </a:rPr>
            </a:br>
            <a:endParaRPr sz="800">
              <a:latin typeface="Rubik"/>
              <a:ea typeface="Rubik"/>
              <a:cs typeface="Rubik"/>
              <a:sym typeface="Rubik"/>
            </a:endParaRPr>
          </a:p>
        </p:txBody>
      </p:sp>
      <p:cxnSp>
        <p:nvCxnSpPr>
          <p:cNvPr id="499" name="Google Shape;499;p42"/>
          <p:cNvCxnSpPr>
            <a:stCxn id="497" idx="3"/>
            <a:endCxn id="498" idx="1"/>
          </p:cNvCxnSpPr>
          <p:nvPr/>
        </p:nvCxnSpPr>
        <p:spPr>
          <a:xfrm flipH="1" rot="10800000">
            <a:off x="2206425" y="2666350"/>
            <a:ext cx="585300" cy="90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00" name="Google Shape;500;p42"/>
          <p:cNvCxnSpPr>
            <a:endCxn id="498" idx="1"/>
          </p:cNvCxnSpPr>
          <p:nvPr/>
        </p:nvCxnSpPr>
        <p:spPr>
          <a:xfrm flipH="1" rot="10800000">
            <a:off x="2213575" y="2666400"/>
            <a:ext cx="578100" cy="17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01" name="Google Shape;501;p42"/>
          <p:cNvCxnSpPr>
            <a:stCxn id="495" idx="3"/>
            <a:endCxn id="498" idx="1"/>
          </p:cNvCxnSpPr>
          <p:nvPr/>
        </p:nvCxnSpPr>
        <p:spPr>
          <a:xfrm>
            <a:off x="2206425" y="1763750"/>
            <a:ext cx="585300" cy="90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02" name="Google Shape;502;p42"/>
          <p:cNvSpPr/>
          <p:nvPr/>
        </p:nvSpPr>
        <p:spPr>
          <a:xfrm>
            <a:off x="3887250" y="2267400"/>
            <a:ext cx="1284000" cy="8151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>
                <a:latin typeface="Rubik"/>
                <a:ea typeface="Rubik"/>
                <a:cs typeface="Rubik"/>
                <a:sym typeface="Rubik"/>
              </a:rPr>
              <a:t>MDM </a:t>
            </a:r>
            <a:endParaRPr sz="800"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503" name="Google Shape;503;p42"/>
          <p:cNvSpPr/>
          <p:nvPr/>
        </p:nvSpPr>
        <p:spPr>
          <a:xfrm>
            <a:off x="5321825" y="2249700"/>
            <a:ext cx="945000" cy="8505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>
                <a:latin typeface="Rubik"/>
                <a:ea typeface="Rubik"/>
                <a:cs typeface="Rubik"/>
                <a:sym typeface="Rubik"/>
              </a:rPr>
              <a:t>mapping</a:t>
            </a:r>
            <a:br>
              <a:rPr lang="de" sz="800">
                <a:latin typeface="Rubik"/>
                <a:ea typeface="Rubik"/>
                <a:cs typeface="Rubik"/>
                <a:sym typeface="Rubik"/>
              </a:rPr>
            </a:br>
            <a:r>
              <a:rPr lang="de" sz="800">
                <a:latin typeface="Rubik"/>
                <a:ea typeface="Rubik"/>
                <a:cs typeface="Rubik"/>
                <a:sym typeface="Rubik"/>
              </a:rPr>
              <a:t>patients +</a:t>
            </a:r>
            <a:br>
              <a:rPr lang="de" sz="800">
                <a:latin typeface="Rubik"/>
                <a:ea typeface="Rubik"/>
                <a:cs typeface="Rubik"/>
                <a:sym typeface="Rubik"/>
              </a:rPr>
            </a:br>
            <a:r>
              <a:rPr lang="de" sz="800">
                <a:latin typeface="Rubik"/>
                <a:ea typeface="Rubik"/>
                <a:cs typeface="Rubik"/>
                <a:sym typeface="Rubik"/>
              </a:rPr>
              <a:t>observation +</a:t>
            </a:r>
            <a:br>
              <a:rPr lang="de" sz="800">
                <a:latin typeface="Rubik"/>
                <a:ea typeface="Rubik"/>
                <a:cs typeface="Rubik"/>
                <a:sym typeface="Rubik"/>
              </a:rPr>
            </a:br>
            <a:r>
              <a:rPr lang="de" sz="800">
                <a:latin typeface="Rubik"/>
                <a:ea typeface="Rubik"/>
                <a:cs typeface="Rubik"/>
                <a:sym typeface="Rubik"/>
              </a:rPr>
              <a:t>conditions</a:t>
            </a:r>
            <a:endParaRPr sz="800"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504" name="Google Shape;504;p42"/>
          <p:cNvSpPr/>
          <p:nvPr/>
        </p:nvSpPr>
        <p:spPr>
          <a:xfrm>
            <a:off x="7762425" y="2249700"/>
            <a:ext cx="945000" cy="850500"/>
          </a:xfrm>
          <a:prstGeom prst="roundRect">
            <a:avLst>
              <a:gd fmla="val 16667" name="adj"/>
            </a:avLst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>
                <a:latin typeface="Rubik"/>
                <a:ea typeface="Rubik"/>
                <a:cs typeface="Rubik"/>
                <a:sym typeface="Rubik"/>
              </a:rPr>
              <a:t>harmonized </a:t>
            </a:r>
            <a:br>
              <a:rPr lang="de" sz="800">
                <a:latin typeface="Rubik"/>
                <a:ea typeface="Rubik"/>
                <a:cs typeface="Rubik"/>
                <a:sym typeface="Rubik"/>
              </a:rPr>
            </a:br>
            <a:r>
              <a:rPr lang="de" sz="800">
                <a:latin typeface="Rubik"/>
                <a:ea typeface="Rubik"/>
                <a:cs typeface="Rubik"/>
                <a:sym typeface="Rubik"/>
              </a:rPr>
              <a:t>Data </a:t>
            </a:r>
            <a:endParaRPr sz="800"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505" name="Google Shape;505;p42"/>
          <p:cNvSpPr/>
          <p:nvPr/>
        </p:nvSpPr>
        <p:spPr>
          <a:xfrm>
            <a:off x="6372625" y="2267400"/>
            <a:ext cx="1284000" cy="8151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>
                <a:latin typeface="Rubik"/>
                <a:ea typeface="Rubik"/>
                <a:cs typeface="Rubik"/>
                <a:sym typeface="Rubik"/>
              </a:rPr>
              <a:t>Data quality check</a:t>
            </a:r>
            <a:endParaRPr sz="800"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506" name="Google Shape;506;p42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29150" y="4326775"/>
            <a:ext cx="1067192" cy="6003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43"/>
          <p:cNvSpPr txBox="1"/>
          <p:nvPr>
            <p:ph type="title"/>
          </p:nvPr>
        </p:nvSpPr>
        <p:spPr>
          <a:xfrm>
            <a:off x="311700" y="154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Datenqualität Mapping von SNOMED-CT und ICD-10</a:t>
            </a:r>
            <a:endParaRPr/>
          </a:p>
        </p:txBody>
      </p:sp>
      <p:sp>
        <p:nvSpPr>
          <p:cNvPr id="512" name="Google Shape;512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pic>
        <p:nvPicPr>
          <p:cNvPr id="513" name="Google Shape;513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0338" y="727126"/>
            <a:ext cx="6791974" cy="3838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Forschungsfrage</a:t>
            </a:r>
            <a:endParaRPr>
              <a:solidFill>
                <a:srgbClr val="18608C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519" name="Google Shape;519;p44"/>
          <p:cNvSpPr txBox="1"/>
          <p:nvPr>
            <p:ph type="title"/>
          </p:nvPr>
        </p:nvSpPr>
        <p:spPr>
          <a:xfrm>
            <a:off x="311700" y="1544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Datenqualität Mapping von SNOMED-CT und ICD-10</a:t>
            </a:r>
            <a:endParaRPr/>
          </a:p>
        </p:txBody>
      </p:sp>
      <p:sp>
        <p:nvSpPr>
          <p:cNvPr id="520" name="Google Shape;520;p44"/>
          <p:cNvSpPr txBox="1"/>
          <p:nvPr/>
        </p:nvSpPr>
        <p:spPr>
          <a:xfrm>
            <a:off x="217325" y="1155525"/>
            <a:ext cx="2582400" cy="38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7975" lvl="0" marL="457200" rtl="0" algn="l"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250"/>
              <a:buFont typeface="Rubik"/>
              <a:buChar char="-"/>
            </a:pPr>
            <a:r>
              <a:rPr lang="de" sz="1250">
                <a:solidFill>
                  <a:srgbClr val="1F1F1F"/>
                </a:solidFill>
                <a:highlight>
                  <a:srgbClr val="FFFFFF"/>
                </a:highlight>
                <a:latin typeface="Rubik"/>
                <a:ea typeface="Rubik"/>
                <a:cs typeface="Rubik"/>
                <a:sym typeface="Rubik"/>
              </a:rPr>
              <a:t>alle ICD-10 und SNOMED-CT-Codes haben das richtige Format</a:t>
            </a:r>
            <a:endParaRPr sz="1250">
              <a:solidFill>
                <a:srgbClr val="1F1F1F"/>
              </a:solidFill>
              <a:highlight>
                <a:srgbClr val="FFFFFF"/>
              </a:highlight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solidFill>
                <a:srgbClr val="1F1F1F"/>
              </a:solidFill>
              <a:highlight>
                <a:srgbClr val="FFFFFF"/>
              </a:highlight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solidFill>
                <a:srgbClr val="1F1F1F"/>
              </a:solidFill>
              <a:highlight>
                <a:srgbClr val="FFFFFF"/>
              </a:highlight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solidFill>
                <a:srgbClr val="1F1F1F"/>
              </a:solidFill>
              <a:highlight>
                <a:srgbClr val="FFFFFF"/>
              </a:highlight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solidFill>
                <a:srgbClr val="1F1F1F"/>
              </a:solidFill>
              <a:highlight>
                <a:srgbClr val="FFFFFF"/>
              </a:highlight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solidFill>
                <a:srgbClr val="1F1F1F"/>
              </a:solidFill>
              <a:highlight>
                <a:srgbClr val="FFFFFF"/>
              </a:highlight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solidFill>
                <a:srgbClr val="1F1F1F"/>
              </a:solidFill>
              <a:highlight>
                <a:srgbClr val="FFFFFF"/>
              </a:highlight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solidFill>
                <a:srgbClr val="1F1F1F"/>
              </a:solidFill>
              <a:highlight>
                <a:srgbClr val="FFFFFF"/>
              </a:highlight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solidFill>
                <a:srgbClr val="1F1F1F"/>
              </a:solidFill>
              <a:highlight>
                <a:srgbClr val="FFFFFF"/>
              </a:highlight>
              <a:latin typeface="Rubik"/>
              <a:ea typeface="Rubik"/>
              <a:cs typeface="Rubik"/>
              <a:sym typeface="Rubik"/>
            </a:endParaRPr>
          </a:p>
          <a:p>
            <a:pPr indent="-307975" lvl="0" marL="457200" rtl="0" algn="l"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250"/>
              <a:buFont typeface="Rubik"/>
              <a:buChar char="-"/>
            </a:pPr>
            <a:r>
              <a:rPr lang="de" sz="1250">
                <a:solidFill>
                  <a:srgbClr val="1F1F1F"/>
                </a:solidFill>
                <a:highlight>
                  <a:schemeClr val="lt1"/>
                </a:highlight>
                <a:latin typeface="Rubik"/>
                <a:ea typeface="Rubik"/>
                <a:cs typeface="Rubik"/>
                <a:sym typeface="Rubik"/>
              </a:rPr>
              <a:t>alle ICD-10-Codes haben eine Beschreibung</a:t>
            </a:r>
            <a:endParaRPr sz="1250">
              <a:solidFill>
                <a:srgbClr val="1F1F1F"/>
              </a:solidFill>
              <a:highlight>
                <a:schemeClr val="lt1"/>
              </a:highlight>
              <a:latin typeface="Rubik"/>
              <a:ea typeface="Rubik"/>
              <a:cs typeface="Rubik"/>
              <a:sym typeface="Rubik"/>
            </a:endParaRPr>
          </a:p>
          <a:p>
            <a:pPr indent="-307975" lvl="0" marL="457200" rtl="0" algn="l"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250"/>
              <a:buFont typeface="Rubik"/>
              <a:buChar char="-"/>
            </a:pPr>
            <a:r>
              <a:rPr lang="de" sz="1250">
                <a:solidFill>
                  <a:srgbClr val="1F1F1F"/>
                </a:solidFill>
                <a:highlight>
                  <a:schemeClr val="lt1"/>
                </a:highlight>
                <a:latin typeface="Rubik"/>
                <a:ea typeface="Rubik"/>
                <a:cs typeface="Rubik"/>
                <a:sym typeface="Rubik"/>
              </a:rPr>
              <a:t>alle SNOMED-CT und ICD-10 Mappings sind Dublettenfrei</a:t>
            </a:r>
            <a:endParaRPr sz="1250">
              <a:solidFill>
                <a:srgbClr val="1F1F1F"/>
              </a:solidFill>
              <a:highlight>
                <a:schemeClr val="lt1"/>
              </a:highlight>
              <a:latin typeface="Rubik"/>
              <a:ea typeface="Rubik"/>
              <a:cs typeface="Rubik"/>
              <a:sym typeface="Rubik"/>
            </a:endParaRPr>
          </a:p>
          <a:p>
            <a:pPr indent="-307975" lvl="0" marL="457200" rtl="0" algn="l"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250"/>
              <a:buFont typeface="Rubik"/>
              <a:buChar char="-"/>
            </a:pPr>
            <a:r>
              <a:rPr lang="de" sz="1250">
                <a:solidFill>
                  <a:srgbClr val="1F1F1F"/>
                </a:solidFill>
                <a:highlight>
                  <a:schemeClr val="lt1"/>
                </a:highlight>
                <a:latin typeface="Rubik"/>
                <a:ea typeface="Rubik"/>
                <a:cs typeface="Rubik"/>
                <a:sym typeface="Rubik"/>
              </a:rPr>
              <a:t>alle SNOMED-CT und ICD-10 mappings sind konsistent</a:t>
            </a:r>
            <a:endParaRPr sz="1250">
              <a:solidFill>
                <a:srgbClr val="1F1F1F"/>
              </a:solidFill>
              <a:highlight>
                <a:schemeClr val="lt1"/>
              </a:highlight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521" name="Google Shape;521;p44"/>
          <p:cNvPicPr preferRelativeResize="0"/>
          <p:nvPr/>
        </p:nvPicPr>
        <p:blipFill rotWithShape="1">
          <a:blip r:embed="rId3">
            <a:alphaModFix/>
          </a:blip>
          <a:srcRect b="20413" l="5604" r="5014" t="0"/>
          <a:stretch/>
        </p:blipFill>
        <p:spPr>
          <a:xfrm>
            <a:off x="311700" y="1855312"/>
            <a:ext cx="2347400" cy="1432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22" name="Google Shape;522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12788" y="727150"/>
            <a:ext cx="5129099" cy="4329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45"/>
          <p:cNvSpPr txBox="1"/>
          <p:nvPr>
            <p:ph type="title"/>
          </p:nvPr>
        </p:nvSpPr>
        <p:spPr>
          <a:xfrm>
            <a:off x="311700" y="1815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Auszug Mapping </a:t>
            </a:r>
            <a:r>
              <a:rPr lang="de"/>
              <a:t>von SNOMED-CT und ICD-10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8" name="Google Shape;528;p4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529" name="Google Shape;529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pic>
        <p:nvPicPr>
          <p:cNvPr id="530" name="Google Shape;530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1450" y="1152463"/>
            <a:ext cx="8601075" cy="2295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46"/>
          <p:cNvSpPr txBox="1"/>
          <p:nvPr>
            <p:ph type="title"/>
          </p:nvPr>
        </p:nvSpPr>
        <p:spPr>
          <a:xfrm>
            <a:off x="311700" y="1383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2307"/>
              <a:buFont typeface="Arial"/>
              <a:buNone/>
            </a:pPr>
            <a:r>
              <a:rPr lang="de"/>
              <a:t>Datenqualität Mapping von SNOMED-CT und LOINC</a:t>
            </a:r>
            <a:endParaRPr/>
          </a:p>
        </p:txBody>
      </p:sp>
      <p:sp>
        <p:nvSpPr>
          <p:cNvPr id="536" name="Google Shape;536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pic>
        <p:nvPicPr>
          <p:cNvPr id="537" name="Google Shape;537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675" y="987175"/>
            <a:ext cx="3880182" cy="2983848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51589" y="1421625"/>
            <a:ext cx="3720874" cy="2114943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p4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97575" y="3862511"/>
            <a:ext cx="5009325" cy="1103539"/>
          </a:xfrm>
          <a:prstGeom prst="rect">
            <a:avLst/>
          </a:prstGeom>
          <a:noFill/>
          <a:ln>
            <a:noFill/>
          </a:ln>
        </p:spPr>
      </p:pic>
      <p:sp>
        <p:nvSpPr>
          <p:cNvPr id="540" name="Google Shape;540;p46"/>
          <p:cNvSpPr txBox="1"/>
          <p:nvPr>
            <p:ph type="title"/>
          </p:nvPr>
        </p:nvSpPr>
        <p:spPr>
          <a:xfrm>
            <a:off x="4935925" y="987175"/>
            <a:ext cx="33522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300">
                <a:solidFill>
                  <a:schemeClr val="dk1"/>
                </a:solidFill>
              </a:rPr>
              <a:t>Auszug Mapping von SNOMED-CT und LOINC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5" name="Google Shape;545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2400" y="922425"/>
            <a:ext cx="4545775" cy="2939325"/>
          </a:xfrm>
          <a:prstGeom prst="rect">
            <a:avLst/>
          </a:prstGeom>
          <a:noFill/>
          <a:ln>
            <a:noFill/>
          </a:ln>
        </p:spPr>
      </p:pic>
      <p:sp>
        <p:nvSpPr>
          <p:cNvPr id="546" name="Google Shape;546;p47"/>
          <p:cNvSpPr txBox="1"/>
          <p:nvPr>
            <p:ph type="title"/>
          </p:nvPr>
        </p:nvSpPr>
        <p:spPr>
          <a:xfrm>
            <a:off x="311700" y="1383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2307"/>
              <a:buFont typeface="Arial"/>
              <a:buNone/>
            </a:pPr>
            <a:r>
              <a:rPr lang="de"/>
              <a:t>Datenqualität Mapping von SNOMED-CT und LOINC</a:t>
            </a:r>
            <a:endParaRPr/>
          </a:p>
        </p:txBody>
      </p:sp>
      <p:sp>
        <p:nvSpPr>
          <p:cNvPr id="547" name="Google Shape;547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548" name="Google Shape;548;p47"/>
          <p:cNvSpPr txBox="1"/>
          <p:nvPr/>
        </p:nvSpPr>
        <p:spPr>
          <a:xfrm>
            <a:off x="373125" y="773700"/>
            <a:ext cx="4759200" cy="87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7975" lvl="0" marL="457200" rtl="0" algn="l"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250"/>
              <a:buFont typeface="Rubik"/>
              <a:buChar char="-"/>
            </a:pPr>
            <a:r>
              <a:rPr lang="de" sz="1250">
                <a:solidFill>
                  <a:srgbClr val="1F1F1F"/>
                </a:solidFill>
                <a:highlight>
                  <a:srgbClr val="FFFFFF"/>
                </a:highlight>
                <a:latin typeface="Rubik"/>
                <a:ea typeface="Rubik"/>
                <a:cs typeface="Rubik"/>
                <a:sym typeface="Rubik"/>
              </a:rPr>
              <a:t>73 % der LOINC-Codes sind richtig formatiert </a:t>
            </a:r>
            <a:endParaRPr sz="1250">
              <a:solidFill>
                <a:srgbClr val="1F1F1F"/>
              </a:solidFill>
              <a:highlight>
                <a:srgbClr val="FFFFFF"/>
              </a:highlight>
              <a:latin typeface="Rubik"/>
              <a:ea typeface="Rubik"/>
              <a:cs typeface="Rubik"/>
              <a:sym typeface="Rubik"/>
            </a:endParaRPr>
          </a:p>
          <a:p>
            <a:pPr indent="-307975" lvl="0" marL="457200" rtl="0" algn="l"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250"/>
              <a:buFont typeface="Rubik"/>
              <a:buChar char="-"/>
            </a:pPr>
            <a:r>
              <a:rPr lang="de" sz="1250">
                <a:solidFill>
                  <a:srgbClr val="1F1F1F"/>
                </a:solidFill>
                <a:highlight>
                  <a:srgbClr val="FFFFFF"/>
                </a:highlight>
                <a:latin typeface="Rubik"/>
                <a:ea typeface="Rubik"/>
                <a:cs typeface="Rubik"/>
                <a:sym typeface="Rubik"/>
              </a:rPr>
              <a:t>100 % </a:t>
            </a:r>
            <a:r>
              <a:rPr lang="de" sz="1250">
                <a:solidFill>
                  <a:srgbClr val="1F1F1F"/>
                </a:solidFill>
                <a:highlight>
                  <a:schemeClr val="lt1"/>
                </a:highlight>
                <a:latin typeface="Rubik"/>
                <a:ea typeface="Rubik"/>
                <a:cs typeface="Rubik"/>
                <a:sym typeface="Rubik"/>
              </a:rPr>
              <a:t>der LOINC-Codes</a:t>
            </a:r>
            <a:r>
              <a:rPr lang="de" sz="1250">
                <a:solidFill>
                  <a:srgbClr val="1F1F1F"/>
                </a:solidFill>
                <a:highlight>
                  <a:srgbClr val="FFFFFF"/>
                </a:highlight>
                <a:latin typeface="Rubik"/>
                <a:ea typeface="Rubik"/>
                <a:cs typeface="Rubik"/>
                <a:sym typeface="Rubik"/>
              </a:rPr>
              <a:t> haben einen Laborwert</a:t>
            </a:r>
            <a:endParaRPr sz="1250">
              <a:solidFill>
                <a:srgbClr val="1F1F1F"/>
              </a:solidFill>
              <a:highlight>
                <a:srgbClr val="FFFFFF"/>
              </a:highlight>
              <a:latin typeface="Rubik"/>
              <a:ea typeface="Rubik"/>
              <a:cs typeface="Rubik"/>
              <a:sym typeface="Rubik"/>
            </a:endParaRPr>
          </a:p>
          <a:p>
            <a:pPr indent="-307975" lvl="0" marL="457200" rtl="0" algn="l"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250"/>
              <a:buFont typeface="Rubik"/>
              <a:buChar char="-"/>
            </a:pPr>
            <a:r>
              <a:rPr lang="de" sz="1250">
                <a:solidFill>
                  <a:srgbClr val="1F1F1F"/>
                </a:solidFill>
                <a:highlight>
                  <a:schemeClr val="lt1"/>
                </a:highlight>
                <a:latin typeface="Rubik"/>
                <a:ea typeface="Rubik"/>
                <a:cs typeface="Rubik"/>
                <a:sym typeface="Rubik"/>
              </a:rPr>
              <a:t>100 % </a:t>
            </a:r>
            <a:r>
              <a:rPr lang="de" sz="1250">
                <a:solidFill>
                  <a:srgbClr val="1F1F1F"/>
                </a:solidFill>
                <a:highlight>
                  <a:schemeClr val="lt1"/>
                </a:highlight>
                <a:latin typeface="Rubik"/>
                <a:ea typeface="Rubik"/>
                <a:cs typeface="Rubik"/>
                <a:sym typeface="Rubik"/>
              </a:rPr>
              <a:t>des Mappings sind konsistenz</a:t>
            </a:r>
            <a:endParaRPr sz="1250">
              <a:solidFill>
                <a:srgbClr val="1F1F1F"/>
              </a:solidFill>
              <a:highlight>
                <a:schemeClr val="lt1"/>
              </a:highlight>
              <a:latin typeface="Rubik"/>
              <a:ea typeface="Rubik"/>
              <a:cs typeface="Rubik"/>
              <a:sym typeface="Rubik"/>
            </a:endParaRPr>
          </a:p>
          <a:p>
            <a:pPr indent="-307975" lvl="0" marL="457200" rtl="0" algn="l"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250"/>
              <a:buFont typeface="Rubik"/>
              <a:buChar char="-"/>
            </a:pPr>
            <a:r>
              <a:rPr lang="de" sz="1250">
                <a:solidFill>
                  <a:srgbClr val="1F1F1F"/>
                </a:solidFill>
                <a:highlight>
                  <a:srgbClr val="FFFFFF"/>
                </a:highlight>
                <a:latin typeface="Rubik"/>
                <a:ea typeface="Rubik"/>
                <a:cs typeface="Rubik"/>
                <a:sym typeface="Rubik"/>
              </a:rPr>
              <a:t>10 Dubletten in 87.500 Datensätzen  &lt; 1 %,</a:t>
            </a:r>
            <a:br>
              <a:rPr lang="de" sz="1250">
                <a:solidFill>
                  <a:srgbClr val="1F1F1F"/>
                </a:solidFill>
                <a:highlight>
                  <a:srgbClr val="FFFFFF"/>
                </a:highlight>
                <a:latin typeface="Rubik"/>
                <a:ea typeface="Rubik"/>
                <a:cs typeface="Rubik"/>
                <a:sym typeface="Rubik"/>
              </a:rPr>
            </a:br>
            <a:endParaRPr sz="1250">
              <a:solidFill>
                <a:srgbClr val="1F1F1F"/>
              </a:solidFill>
              <a:highlight>
                <a:srgbClr val="FFFFFF"/>
              </a:highlight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549" name="Google Shape;549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37650" y="3929175"/>
            <a:ext cx="2600249" cy="32788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0" name="Google Shape;550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37650" y="4257056"/>
            <a:ext cx="2600250" cy="322169"/>
          </a:xfrm>
          <a:prstGeom prst="rect">
            <a:avLst/>
          </a:prstGeom>
          <a:noFill/>
          <a:ln>
            <a:noFill/>
          </a:ln>
        </p:spPr>
      </p:pic>
      <p:pic>
        <p:nvPicPr>
          <p:cNvPr id="551" name="Google Shape;551;p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37650" y="4573391"/>
            <a:ext cx="2600250" cy="308209"/>
          </a:xfrm>
          <a:prstGeom prst="rect">
            <a:avLst/>
          </a:prstGeom>
          <a:noFill/>
          <a:ln>
            <a:noFill/>
          </a:ln>
        </p:spPr>
      </p:pic>
      <p:sp>
        <p:nvSpPr>
          <p:cNvPr id="552" name="Google Shape;552;p47"/>
          <p:cNvSpPr txBox="1"/>
          <p:nvPr/>
        </p:nvSpPr>
        <p:spPr>
          <a:xfrm>
            <a:off x="4825688" y="4211825"/>
            <a:ext cx="3139200" cy="4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-"/>
            </a:pPr>
            <a:r>
              <a:rPr lang="de" sz="12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Ungültige Formate: QALY, DALY, QOLS</a:t>
            </a:r>
            <a:endParaRPr sz="12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553" name="Google Shape;553;p4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061401" y="3731775"/>
            <a:ext cx="2667775" cy="48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4" name="Google Shape;554;p4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39725" y="1711175"/>
            <a:ext cx="3139146" cy="2155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4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 sz="2600"/>
              <a:t>International harmonisierte Daten-Qualitätsstandards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49"/>
          <p:cNvSpPr txBox="1"/>
          <p:nvPr>
            <p:ph type="title"/>
          </p:nvPr>
        </p:nvSpPr>
        <p:spPr>
          <a:xfrm>
            <a:off x="311700" y="148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I</a:t>
            </a:r>
            <a:r>
              <a:rPr lang="de"/>
              <a:t>nternational harmonisierte </a:t>
            </a:r>
            <a:r>
              <a:rPr lang="de"/>
              <a:t>Daten-Qualitätsstandards</a:t>
            </a:r>
            <a:endParaRPr/>
          </a:p>
        </p:txBody>
      </p:sp>
      <p:sp>
        <p:nvSpPr>
          <p:cNvPr id="565" name="Google Shape;565;p49"/>
          <p:cNvSpPr txBox="1"/>
          <p:nvPr>
            <p:ph idx="1" type="body"/>
          </p:nvPr>
        </p:nvSpPr>
        <p:spPr>
          <a:xfrm>
            <a:off x="311700" y="577125"/>
            <a:ext cx="8520600" cy="408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de" sz="1100">
                <a:solidFill>
                  <a:schemeClr val="dk1"/>
                </a:solidFill>
              </a:rPr>
              <a:t>Definition der drei Hauptkategorien der Datenqualität (Michael G. Kahn et al., 2016):</a:t>
            </a:r>
            <a:endParaRPr b="1"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b="1" lang="de" sz="1100">
                <a:solidFill>
                  <a:schemeClr val="dk1"/>
                </a:solidFill>
              </a:rPr>
              <a:t>Konformität (Conformance):</a:t>
            </a:r>
            <a:r>
              <a:rPr lang="de" sz="1100">
                <a:solidFill>
                  <a:schemeClr val="dk1"/>
                </a:solidFill>
              </a:rPr>
              <a:t> Übereinstimmung der Daten mit festgelegten Standards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b="1" lang="de" sz="1100">
                <a:solidFill>
                  <a:schemeClr val="dk1"/>
                </a:solidFill>
              </a:rPr>
              <a:t>Plausibilität (Plausibility):</a:t>
            </a:r>
            <a:r>
              <a:rPr lang="de" sz="1100">
                <a:solidFill>
                  <a:schemeClr val="dk1"/>
                </a:solidFill>
              </a:rPr>
              <a:t> Glaubwürdigkeit und logische Konsistenz der Daten.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b="1" lang="de" sz="1100">
                <a:solidFill>
                  <a:schemeClr val="dk1"/>
                </a:solidFill>
              </a:rPr>
              <a:t>Vollständigkeit (Completeness):</a:t>
            </a:r>
            <a:r>
              <a:rPr lang="de" sz="1100">
                <a:solidFill>
                  <a:schemeClr val="dk1"/>
                </a:solidFill>
              </a:rPr>
              <a:t> Ausmaß, in dem alle erforderlichen Daten vorhanden sind.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400">
              <a:solidFill>
                <a:schemeClr val="dk1"/>
              </a:solidFill>
            </a:endParaRPr>
          </a:p>
        </p:txBody>
      </p:sp>
      <p:sp>
        <p:nvSpPr>
          <p:cNvPr id="566" name="Google Shape;566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graphicFrame>
        <p:nvGraphicFramePr>
          <p:cNvPr id="567" name="Google Shape;567;p49"/>
          <p:cNvGraphicFramePr/>
          <p:nvPr/>
        </p:nvGraphicFramePr>
        <p:xfrm>
          <a:off x="620013" y="1711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{DC5F6BDE-AE47-4F27-966D-7A8E5C9C865E}</a:tableStyleId>
              </a:tblPr>
              <a:tblGrid>
                <a:gridCol w="2115775"/>
                <a:gridCol w="2227025"/>
                <a:gridCol w="3252725"/>
              </a:tblGrid>
              <a:tr h="3070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" sz="1100">
                          <a:latin typeface="Rubik"/>
                          <a:ea typeface="Rubik"/>
                          <a:cs typeface="Rubik"/>
                          <a:sym typeface="Rubik"/>
                        </a:rPr>
                        <a:t>Kategorie nach Kahn et al.</a:t>
                      </a:r>
                      <a:endParaRPr b="1" sz="11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" sz="1100">
                          <a:latin typeface="Rubik"/>
                          <a:ea typeface="Rubik"/>
                          <a:cs typeface="Rubik"/>
                          <a:sym typeface="Rubik"/>
                        </a:rPr>
                        <a:t>Eigener </a:t>
                      </a:r>
                      <a:r>
                        <a:rPr b="1" lang="de" sz="1100">
                          <a:latin typeface="Rubik"/>
                          <a:ea typeface="Rubik"/>
                          <a:cs typeface="Rubik"/>
                          <a:sym typeface="Rubik"/>
                        </a:rPr>
                        <a:t>Daten Qualitätsfaktor</a:t>
                      </a:r>
                      <a:endParaRPr b="1" sz="11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" sz="1100">
                          <a:latin typeface="Rubik"/>
                          <a:ea typeface="Rubik"/>
                          <a:cs typeface="Rubik"/>
                          <a:sym typeface="Rubik"/>
                        </a:rPr>
                        <a:t>Relevanz</a:t>
                      </a:r>
                      <a:endParaRPr b="1" sz="11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423475">
                <a:tc rowSpan="2"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" sz="1100">
                          <a:latin typeface="Rubik"/>
                          <a:ea typeface="Rubik"/>
                          <a:cs typeface="Rubik"/>
                          <a:sym typeface="Rubik"/>
                        </a:rPr>
                        <a:t>Konformität</a:t>
                      </a:r>
                      <a:endParaRPr b="1" sz="11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" sz="1100">
                          <a:latin typeface="Rubik"/>
                          <a:ea typeface="Rubik"/>
                          <a:cs typeface="Rubik"/>
                          <a:sym typeface="Rubik"/>
                        </a:rPr>
                        <a:t>(Conformance)</a:t>
                      </a:r>
                      <a:endParaRPr b="1" sz="11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100">
                          <a:latin typeface="Rubik"/>
                          <a:ea typeface="Rubik"/>
                          <a:cs typeface="Rubik"/>
                          <a:sym typeface="Rubik"/>
                        </a:rPr>
                        <a:t>Ungemappte Daten</a:t>
                      </a:r>
                      <a:endParaRPr sz="11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100">
                          <a:latin typeface="Rubik"/>
                          <a:ea typeface="Rubik"/>
                          <a:cs typeface="Rubik"/>
                          <a:sym typeface="Rubik"/>
                        </a:rPr>
                        <a:t>Fehlende Übereinstimmung mit Standards → erschwert Verifikation </a:t>
                      </a:r>
                      <a:r>
                        <a:rPr lang="de" sz="1100">
                          <a:solidFill>
                            <a:schemeClr val="dk1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&amp; </a:t>
                      </a:r>
                      <a:r>
                        <a:rPr lang="de" sz="1100">
                          <a:latin typeface="Rubik"/>
                          <a:ea typeface="Rubik"/>
                          <a:cs typeface="Rubik"/>
                          <a:sym typeface="Rubik"/>
                        </a:rPr>
                        <a:t> Validierung</a:t>
                      </a:r>
                      <a:endParaRPr sz="11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19050" marB="19050" marR="91425" marL="9142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3475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100">
                          <a:latin typeface="Rubik"/>
                          <a:ea typeface="Rubik"/>
                          <a:cs typeface="Rubik"/>
                          <a:sym typeface="Rubik"/>
                        </a:rPr>
                        <a:t>Richtige Formatierung (SNOMED-CT, ICD-10, LOINC)</a:t>
                      </a:r>
                      <a:endParaRPr sz="11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100">
                          <a:latin typeface="Rubik"/>
                          <a:ea typeface="Rubik"/>
                          <a:cs typeface="Rubik"/>
                          <a:sym typeface="Rubik"/>
                        </a:rPr>
                        <a:t>Korrekte Anwendung erleichtert Verifikation &amp; Validierung</a:t>
                      </a:r>
                      <a:endParaRPr sz="11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19050" marB="19050" marR="91425" marL="9142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3475">
                <a:tc rowSpan="2"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" sz="1100">
                          <a:latin typeface="Rubik"/>
                          <a:ea typeface="Rubik"/>
                          <a:cs typeface="Rubik"/>
                          <a:sym typeface="Rubik"/>
                        </a:rPr>
                        <a:t>Plausibilität</a:t>
                      </a:r>
                      <a:endParaRPr b="1" sz="11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" sz="1100">
                          <a:latin typeface="Rubik"/>
                          <a:ea typeface="Rubik"/>
                          <a:cs typeface="Rubik"/>
                          <a:sym typeface="Rubik"/>
                        </a:rPr>
                        <a:t>(</a:t>
                      </a:r>
                      <a:r>
                        <a:rPr b="1" lang="de" sz="1100">
                          <a:latin typeface="Rubik"/>
                          <a:ea typeface="Rubik"/>
                          <a:cs typeface="Rubik"/>
                          <a:sym typeface="Rubik"/>
                        </a:rPr>
                        <a:t>Plausibility) </a:t>
                      </a:r>
                      <a:endParaRPr b="1" sz="11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100">
                          <a:latin typeface="Rubik"/>
                          <a:ea typeface="Rubik"/>
                          <a:cs typeface="Rubik"/>
                          <a:sym typeface="Rubik"/>
                        </a:rPr>
                        <a:t>Konsistentes Mapping</a:t>
                      </a:r>
                      <a:endParaRPr sz="11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100">
                          <a:latin typeface="Rubik"/>
                          <a:ea typeface="Rubik"/>
                          <a:cs typeface="Rubik"/>
                          <a:sym typeface="Rubik"/>
                        </a:rPr>
                        <a:t>Einheitliche Kodierung notwendig für interne und externe Validierung</a:t>
                      </a:r>
                      <a:endParaRPr sz="11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19050" marB="19050" marR="91425" marL="9142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3475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100">
                          <a:latin typeface="Rubik"/>
                          <a:ea typeface="Rubik"/>
                          <a:cs typeface="Rubik"/>
                          <a:sym typeface="Rubik"/>
                        </a:rPr>
                        <a:t>Dublettenerkennung</a:t>
                      </a:r>
                      <a:endParaRPr sz="11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100">
                          <a:latin typeface="Rubik"/>
                          <a:ea typeface="Rubik"/>
                          <a:cs typeface="Rubik"/>
                          <a:sym typeface="Rubik"/>
                        </a:rPr>
                        <a:t>Doppelte Einträge beeinträchtigen Glaubwürdigkeit der Daten</a:t>
                      </a:r>
                      <a:endParaRPr sz="11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19050" marB="19050" marR="91425" marL="9142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3475">
                <a:tc rowSpan="2"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" sz="1100">
                          <a:latin typeface="Rubik"/>
                          <a:ea typeface="Rubik"/>
                          <a:cs typeface="Rubik"/>
                          <a:sym typeface="Rubik"/>
                        </a:rPr>
                        <a:t>Vollständigkeit</a:t>
                      </a:r>
                      <a:endParaRPr b="1" sz="11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" sz="1100">
                          <a:latin typeface="Rubik"/>
                          <a:ea typeface="Rubik"/>
                          <a:cs typeface="Rubik"/>
                          <a:sym typeface="Rubik"/>
                        </a:rPr>
                        <a:t>(</a:t>
                      </a:r>
                      <a:r>
                        <a:rPr b="1" lang="de" sz="1100">
                          <a:latin typeface="Rubik"/>
                          <a:ea typeface="Rubik"/>
                          <a:cs typeface="Rubik"/>
                          <a:sym typeface="Rubik"/>
                        </a:rPr>
                        <a:t>Completeness)</a:t>
                      </a:r>
                      <a:endParaRPr b="1" sz="11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100">
                          <a:latin typeface="Rubik"/>
                          <a:ea typeface="Rubik"/>
                          <a:cs typeface="Rubik"/>
                          <a:sym typeface="Rubik"/>
                        </a:rPr>
                        <a:t>Liegt eine Beschreibung vor (ICD-10)?</a:t>
                      </a:r>
                      <a:endParaRPr sz="11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100">
                          <a:latin typeface="Rubik"/>
                          <a:ea typeface="Rubik"/>
                          <a:cs typeface="Rubik"/>
                          <a:sym typeface="Rubik"/>
                        </a:rPr>
                        <a:t>Fehlende Beschreibungen erschweren Verifikation </a:t>
                      </a:r>
                      <a:r>
                        <a:rPr lang="de" sz="1100">
                          <a:solidFill>
                            <a:schemeClr val="dk1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&amp; </a:t>
                      </a:r>
                      <a:r>
                        <a:rPr lang="de" sz="1100">
                          <a:latin typeface="Rubik"/>
                          <a:ea typeface="Rubik"/>
                          <a:cs typeface="Rubik"/>
                          <a:sym typeface="Rubik"/>
                        </a:rPr>
                        <a:t>Validierung</a:t>
                      </a:r>
                      <a:endParaRPr sz="11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19050" marB="19050" marR="91425" marL="9142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31725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de" sz="1100">
                          <a:latin typeface="Rubik"/>
                          <a:ea typeface="Rubik"/>
                          <a:cs typeface="Rubik"/>
                          <a:sym typeface="Rubik"/>
                        </a:rPr>
                        <a:t>Hat jeder LOINC-Code einen Laborwert?</a:t>
                      </a:r>
                      <a:endParaRPr sz="11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de" sz="1100">
                          <a:latin typeface="Rubik"/>
                          <a:ea typeface="Rubik"/>
                          <a:cs typeface="Rubik"/>
                          <a:sym typeface="Rubik"/>
                        </a:rPr>
                        <a:t>Fehlende Werte beeinträchtigen die Datenvollständigkeit </a:t>
                      </a:r>
                      <a:r>
                        <a:rPr lang="de" sz="1100">
                          <a:solidFill>
                            <a:schemeClr val="dk1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&amp; </a:t>
                      </a:r>
                      <a:r>
                        <a:rPr lang="de" sz="1100">
                          <a:latin typeface="Rubik"/>
                          <a:ea typeface="Rubik"/>
                          <a:cs typeface="Rubik"/>
                          <a:sym typeface="Rubik"/>
                        </a:rPr>
                        <a:t>klinische Nutzbarkeit</a:t>
                      </a:r>
                      <a:endParaRPr sz="11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19050" marB="19050" marR="91425" marL="9142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5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FAIR-Kriterien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51"/>
          <p:cNvSpPr/>
          <p:nvPr/>
        </p:nvSpPr>
        <p:spPr>
          <a:xfrm>
            <a:off x="4681525" y="964175"/>
            <a:ext cx="704100" cy="706800"/>
          </a:xfrm>
          <a:prstGeom prst="ellipse">
            <a:avLst/>
          </a:prstGeom>
          <a:noFill/>
          <a:ln cap="flat" cmpd="sng" w="28575">
            <a:solidFill>
              <a:srgbClr val="748EA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578" name="Google Shape;578;p51"/>
          <p:cNvSpPr txBox="1"/>
          <p:nvPr>
            <p:ph type="title"/>
          </p:nvPr>
        </p:nvSpPr>
        <p:spPr>
          <a:xfrm>
            <a:off x="311700" y="1012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FAIR-Kriterien</a:t>
            </a:r>
            <a:endParaRPr/>
          </a:p>
        </p:txBody>
      </p:sp>
      <p:sp>
        <p:nvSpPr>
          <p:cNvPr id="579" name="Google Shape;579;p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pic>
        <p:nvPicPr>
          <p:cNvPr id="580" name="Google Shape;580;p51"/>
          <p:cNvPicPr preferRelativeResize="0"/>
          <p:nvPr/>
        </p:nvPicPr>
        <p:blipFill rotWithShape="1">
          <a:blip r:embed="rId3">
            <a:alphaModFix/>
          </a:blip>
          <a:srcRect b="4247" l="17589" r="17119" t="4403"/>
          <a:stretch/>
        </p:blipFill>
        <p:spPr>
          <a:xfrm>
            <a:off x="1254662" y="2130750"/>
            <a:ext cx="1897875" cy="2655400"/>
          </a:xfrm>
          <a:prstGeom prst="rect">
            <a:avLst/>
          </a:prstGeom>
          <a:noFill/>
          <a:ln>
            <a:noFill/>
          </a:ln>
        </p:spPr>
      </p:pic>
      <p:sp>
        <p:nvSpPr>
          <p:cNvPr id="581" name="Google Shape;581;p51"/>
          <p:cNvSpPr/>
          <p:nvPr/>
        </p:nvSpPr>
        <p:spPr>
          <a:xfrm>
            <a:off x="311700" y="1809425"/>
            <a:ext cx="1422900" cy="706800"/>
          </a:xfrm>
          <a:prstGeom prst="cloudCallout">
            <a:avLst>
              <a:gd fmla="val 38711" name="adj1"/>
              <a:gd fmla="val 69691" name="adj2"/>
            </a:avLst>
          </a:prstGeom>
          <a:noFill/>
          <a:ln cap="flat" cmpd="sng" w="28575">
            <a:solidFill>
              <a:srgbClr val="8FBD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15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Findable</a:t>
            </a:r>
            <a:endParaRPr b="1" sz="115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582" name="Google Shape;582;p51"/>
          <p:cNvSpPr/>
          <p:nvPr/>
        </p:nvSpPr>
        <p:spPr>
          <a:xfrm>
            <a:off x="985075" y="1017725"/>
            <a:ext cx="1491000" cy="706800"/>
          </a:xfrm>
          <a:prstGeom prst="cloudCallout">
            <a:avLst>
              <a:gd fmla="val 13692" name="adj1"/>
              <a:gd fmla="val 116564" name="adj2"/>
            </a:avLst>
          </a:prstGeom>
          <a:noFill/>
          <a:ln cap="flat" cmpd="sng" w="28575">
            <a:solidFill>
              <a:srgbClr val="8FBD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15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Accessible</a:t>
            </a:r>
            <a:endParaRPr b="1" sz="115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583" name="Google Shape;583;p51"/>
          <p:cNvSpPr/>
          <p:nvPr/>
        </p:nvSpPr>
        <p:spPr>
          <a:xfrm>
            <a:off x="2640325" y="964175"/>
            <a:ext cx="1897800" cy="706800"/>
          </a:xfrm>
          <a:prstGeom prst="cloudCallout">
            <a:avLst>
              <a:gd fmla="val -53456" name="adj1"/>
              <a:gd fmla="val 115050" name="adj2"/>
            </a:avLst>
          </a:prstGeom>
          <a:noFill/>
          <a:ln cap="flat" cmpd="sng" w="28575">
            <a:solidFill>
              <a:srgbClr val="8FBD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15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Interoperable</a:t>
            </a:r>
            <a:endParaRPr b="1" sz="115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584" name="Google Shape;584;p51"/>
          <p:cNvSpPr/>
          <p:nvPr/>
        </p:nvSpPr>
        <p:spPr>
          <a:xfrm>
            <a:off x="2931925" y="1809425"/>
            <a:ext cx="1422900" cy="706800"/>
          </a:xfrm>
          <a:prstGeom prst="cloudCallout">
            <a:avLst>
              <a:gd fmla="val -64166" name="adj1"/>
              <a:gd fmla="val 59087" name="adj2"/>
            </a:avLst>
          </a:prstGeom>
          <a:noFill/>
          <a:ln cap="flat" cmpd="sng" w="28575">
            <a:solidFill>
              <a:srgbClr val="8FBD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15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Reusable</a:t>
            </a:r>
            <a:endParaRPr b="1" sz="115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585" name="Google Shape;585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3100" y="1087100"/>
            <a:ext cx="460950" cy="460950"/>
          </a:xfrm>
          <a:prstGeom prst="rect">
            <a:avLst/>
          </a:prstGeom>
          <a:noFill/>
          <a:ln>
            <a:noFill/>
          </a:ln>
        </p:spPr>
      </p:pic>
      <p:sp>
        <p:nvSpPr>
          <p:cNvPr id="586" name="Google Shape;586;p51"/>
          <p:cNvSpPr/>
          <p:nvPr/>
        </p:nvSpPr>
        <p:spPr>
          <a:xfrm>
            <a:off x="4681525" y="1864950"/>
            <a:ext cx="704100" cy="706800"/>
          </a:xfrm>
          <a:prstGeom prst="ellipse">
            <a:avLst/>
          </a:prstGeom>
          <a:noFill/>
          <a:ln cap="flat" cmpd="sng" w="28575">
            <a:solidFill>
              <a:srgbClr val="748EA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587" name="Google Shape;587;p51"/>
          <p:cNvSpPr/>
          <p:nvPr/>
        </p:nvSpPr>
        <p:spPr>
          <a:xfrm>
            <a:off x="4681525" y="2765725"/>
            <a:ext cx="704100" cy="706800"/>
          </a:xfrm>
          <a:prstGeom prst="ellipse">
            <a:avLst/>
          </a:prstGeom>
          <a:noFill/>
          <a:ln cap="flat" cmpd="sng" w="28575">
            <a:solidFill>
              <a:srgbClr val="748EA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588" name="Google Shape;588;p51"/>
          <p:cNvSpPr/>
          <p:nvPr/>
        </p:nvSpPr>
        <p:spPr>
          <a:xfrm>
            <a:off x="4681525" y="3666500"/>
            <a:ext cx="704100" cy="706800"/>
          </a:xfrm>
          <a:prstGeom prst="ellipse">
            <a:avLst/>
          </a:prstGeom>
          <a:noFill/>
          <a:ln cap="flat" cmpd="sng" w="28575">
            <a:solidFill>
              <a:srgbClr val="748EA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589" name="Google Shape;589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03100" y="1996413"/>
            <a:ext cx="460950" cy="44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0" name="Google Shape;590;p5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76400" y="2861950"/>
            <a:ext cx="514350" cy="51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1" name="Google Shape;591;p5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76400" y="3762725"/>
            <a:ext cx="514350" cy="514350"/>
          </a:xfrm>
          <a:prstGeom prst="rect">
            <a:avLst/>
          </a:prstGeom>
          <a:noFill/>
          <a:ln>
            <a:noFill/>
          </a:ln>
        </p:spPr>
      </p:pic>
      <p:sp>
        <p:nvSpPr>
          <p:cNvPr id="592" name="Google Shape;592;p51"/>
          <p:cNvSpPr/>
          <p:nvPr/>
        </p:nvSpPr>
        <p:spPr>
          <a:xfrm>
            <a:off x="5490325" y="974350"/>
            <a:ext cx="32040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36000" spcFirstLastPara="1" rIns="3600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000" u="sng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F</a:t>
            </a:r>
            <a:r>
              <a:rPr b="1" lang="de" sz="10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indable (Auffindbar)</a:t>
            </a:r>
            <a:endParaRPr b="1" sz="10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153499" lvl="0" marL="179999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ubik"/>
              <a:buChar char="●"/>
            </a:pPr>
            <a:r>
              <a:rPr lang="de" sz="10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Eindeutige und persistierende Codes für Diagno-</a:t>
            </a:r>
            <a:endParaRPr sz="10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179999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sen,  Laborwerte und medizinische Begriffe</a:t>
            </a:r>
            <a:endParaRPr sz="10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153499" lvl="0" marL="179999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ubik"/>
              <a:buChar char="●"/>
            </a:pPr>
            <a:r>
              <a:rPr lang="de" sz="10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Online-Datenbank und </a:t>
            </a:r>
            <a:r>
              <a:rPr lang="de" sz="10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Such-Tools</a:t>
            </a:r>
            <a:r>
              <a:rPr lang="de" sz="10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 verfügbar</a:t>
            </a:r>
            <a:endParaRPr sz="10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593" name="Google Shape;593;p51"/>
          <p:cNvSpPr/>
          <p:nvPr/>
        </p:nvSpPr>
        <p:spPr>
          <a:xfrm>
            <a:off x="5490325" y="1864950"/>
            <a:ext cx="3204000" cy="89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36000" spcFirstLastPara="1" rIns="3600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000" u="sng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A</a:t>
            </a:r>
            <a:r>
              <a:rPr b="1" lang="de" sz="10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ccessible (Zugänglich)</a:t>
            </a:r>
            <a:endParaRPr b="1" sz="10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153499" lvl="0" marL="179999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ubik"/>
              <a:buChar char="●"/>
            </a:pPr>
            <a:r>
              <a:rPr lang="de" sz="10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ICD-10 öffentlich verfügbar, SNOMED-CT und LONC  lizenziert</a:t>
            </a:r>
            <a:endParaRPr sz="10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153499" lvl="0" marL="179999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ubik"/>
              <a:buChar char="●"/>
            </a:pPr>
            <a:r>
              <a:rPr lang="de" sz="1100">
                <a:solidFill>
                  <a:schemeClr val="dk1"/>
                </a:solidFill>
              </a:rPr>
              <a:t>Mapping-Tabellen sind meistens nicht öffentlich verfügbar</a:t>
            </a:r>
            <a:endParaRPr sz="10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594" name="Google Shape;594;p51"/>
          <p:cNvSpPr/>
          <p:nvPr/>
        </p:nvSpPr>
        <p:spPr>
          <a:xfrm>
            <a:off x="5490325" y="2755538"/>
            <a:ext cx="31371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36000" spcFirstLastPara="1" rIns="3600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000" u="sng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I</a:t>
            </a:r>
            <a:r>
              <a:rPr b="1" lang="de" sz="10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nteroperable (Interoperabel)</a:t>
            </a:r>
            <a:endParaRPr b="1" sz="10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153499" lvl="0" marL="179999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ubik"/>
              <a:buChar char="●"/>
            </a:pPr>
            <a:r>
              <a:rPr lang="de" sz="10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Mapping zwischen ICD, SNOMED-CT und LOINC notwendig, um Interoperabilität zu gewährleisten</a:t>
            </a:r>
            <a:endParaRPr sz="10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595" name="Google Shape;595;p51"/>
          <p:cNvSpPr/>
          <p:nvPr/>
        </p:nvSpPr>
        <p:spPr>
          <a:xfrm>
            <a:off x="5490325" y="3646156"/>
            <a:ext cx="3137100" cy="10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36000" spcFirstLastPara="1" rIns="3600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000" u="sng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R</a:t>
            </a:r>
            <a:r>
              <a:rPr b="1" lang="de" sz="10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eusable (Wiederverwendbar)</a:t>
            </a:r>
            <a:endParaRPr b="1" sz="10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153499" lvl="0" marL="179999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ubik"/>
              <a:buChar char="●"/>
            </a:pPr>
            <a:r>
              <a:rPr lang="de" sz="10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Langfristige Nutzung in Forschung und Praxis</a:t>
            </a:r>
            <a:endParaRPr sz="10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153499" lvl="0" marL="179999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ubik"/>
              <a:buChar char="●"/>
            </a:pPr>
            <a:r>
              <a:rPr lang="de" sz="10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Regelmäßige Updates der Klassifikationssysteme → stetige Updates der Mapping-Tabellen</a:t>
            </a:r>
            <a:endParaRPr sz="10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5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Fazit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53"/>
          <p:cNvSpPr txBox="1"/>
          <p:nvPr>
            <p:ph type="title"/>
          </p:nvPr>
        </p:nvSpPr>
        <p:spPr>
          <a:xfrm>
            <a:off x="311700" y="1187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Fazit</a:t>
            </a:r>
            <a:endParaRPr/>
          </a:p>
        </p:txBody>
      </p:sp>
      <p:sp>
        <p:nvSpPr>
          <p:cNvPr id="606" name="Google Shape;606;p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607" name="Google Shape;607;p53"/>
          <p:cNvSpPr txBox="1"/>
          <p:nvPr/>
        </p:nvSpPr>
        <p:spPr>
          <a:xfrm>
            <a:off x="561000" y="4018450"/>
            <a:ext cx="8022000" cy="32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2600">
              <a:solidFill>
                <a:srgbClr val="083359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608" name="Google Shape;608;p53"/>
          <p:cNvSpPr txBox="1"/>
          <p:nvPr/>
        </p:nvSpPr>
        <p:spPr>
          <a:xfrm>
            <a:off x="413625" y="883825"/>
            <a:ext cx="8520600" cy="38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de" sz="1300">
                <a:solidFill>
                  <a:srgbClr val="18608C"/>
                </a:solidFill>
                <a:latin typeface="Rubik Medium"/>
                <a:ea typeface="Rubik Medium"/>
                <a:cs typeface="Rubik Medium"/>
                <a:sym typeface="Rubik Medium"/>
              </a:rPr>
              <a:t>Chancen / Potenziale:</a:t>
            </a:r>
            <a:endParaRPr sz="1300">
              <a:solidFill>
                <a:srgbClr val="18608C"/>
              </a:solidFill>
              <a:latin typeface="Rubik Medium"/>
              <a:ea typeface="Rubik Medium"/>
              <a:cs typeface="Rubik Medium"/>
              <a:sym typeface="Rubik Medium"/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ubik Medium"/>
              <a:buChar char="●"/>
            </a:pPr>
            <a:r>
              <a:rPr lang="de" sz="1300">
                <a:solidFill>
                  <a:schemeClr val="dk1"/>
                </a:solidFill>
                <a:latin typeface="Rubik Medium"/>
                <a:ea typeface="Rubik Medium"/>
                <a:cs typeface="Rubik Medium"/>
                <a:sym typeface="Rubik Medium"/>
              </a:rPr>
              <a:t>Eigenes Mapping-Konzept entwickeln:</a:t>
            </a:r>
            <a:endParaRPr sz="1300">
              <a:solidFill>
                <a:schemeClr val="dk1"/>
              </a:solidFill>
              <a:latin typeface="Rubik Medium"/>
              <a:ea typeface="Rubik Medium"/>
              <a:cs typeface="Rubik Medium"/>
              <a:sym typeface="Rubik Medium"/>
            </a:endParaRPr>
          </a:p>
          <a:p>
            <a:pPr indent="-3111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ubik"/>
              <a:buChar char="○"/>
            </a:pPr>
            <a:r>
              <a:rPr lang="de" sz="13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Ermöglicht eine Teilintegration</a:t>
            </a:r>
            <a:endParaRPr sz="13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111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ubik"/>
              <a:buChar char="○"/>
            </a:pPr>
            <a:r>
              <a:rPr lang="de" sz="13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Führt zu einer Verbesserung der Interoperabilität zwischen verschiedenen Systemen</a:t>
            </a:r>
            <a:endParaRPr sz="13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de" sz="1300">
                <a:solidFill>
                  <a:srgbClr val="18608C"/>
                </a:solidFill>
                <a:latin typeface="Rubik Medium"/>
                <a:ea typeface="Rubik Medium"/>
                <a:cs typeface="Rubik Medium"/>
                <a:sym typeface="Rubik Medium"/>
              </a:rPr>
              <a:t>Herausforderungen / Einschränkungen:</a:t>
            </a:r>
            <a:endParaRPr sz="1300">
              <a:solidFill>
                <a:srgbClr val="18608C"/>
              </a:solidFill>
              <a:latin typeface="Rubik Medium"/>
              <a:ea typeface="Rubik Medium"/>
              <a:cs typeface="Rubik Medium"/>
              <a:sym typeface="Rubik Medium"/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ubik Medium"/>
              <a:buChar char="●"/>
            </a:pPr>
            <a:r>
              <a:rPr lang="de" sz="1300">
                <a:solidFill>
                  <a:schemeClr val="dk1"/>
                </a:solidFill>
                <a:latin typeface="Rubik Medium"/>
                <a:ea typeface="Rubik Medium"/>
                <a:cs typeface="Rubik Medium"/>
                <a:sym typeface="Rubik Medium"/>
              </a:rPr>
              <a:t>Lizenzbeschränkungen:</a:t>
            </a:r>
            <a:endParaRPr sz="1300">
              <a:solidFill>
                <a:schemeClr val="dk1"/>
              </a:solidFill>
              <a:latin typeface="Rubik Medium"/>
              <a:ea typeface="Rubik Medium"/>
              <a:cs typeface="Rubik Medium"/>
              <a:sym typeface="Rubik Medium"/>
            </a:endParaRPr>
          </a:p>
          <a:p>
            <a:pPr indent="-3111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ubik"/>
              <a:buChar char="○"/>
            </a:pPr>
            <a:r>
              <a:rPr lang="de" sz="13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Eingeschränkte Nutzung existierender Mapping-Tabellen</a:t>
            </a:r>
            <a:endParaRPr sz="13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ubik Medium"/>
              <a:buChar char="●"/>
            </a:pPr>
            <a:r>
              <a:rPr lang="de" sz="1300">
                <a:solidFill>
                  <a:schemeClr val="dk1"/>
                </a:solidFill>
                <a:latin typeface="Rubik Medium"/>
                <a:ea typeface="Rubik Medium"/>
                <a:cs typeface="Rubik Medium"/>
                <a:sym typeface="Rubik Medium"/>
              </a:rPr>
              <a:t>Direkte 1:1-Zuordnungen:</a:t>
            </a:r>
            <a:endParaRPr sz="1300">
              <a:solidFill>
                <a:schemeClr val="dk1"/>
              </a:solidFill>
              <a:latin typeface="Rubik Medium"/>
              <a:ea typeface="Rubik Medium"/>
              <a:cs typeface="Rubik Medium"/>
              <a:sym typeface="Rubik Medium"/>
            </a:endParaRPr>
          </a:p>
          <a:p>
            <a:pPr indent="-3111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ubik"/>
              <a:buChar char="○"/>
            </a:pPr>
            <a:r>
              <a:rPr lang="de" sz="13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Nur begrenzt möglich (z. B. SNOMED-CT ↔ ICD-10, LOINC ↔ SNOMED-CT)</a:t>
            </a:r>
            <a:endParaRPr sz="13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ubik Medium"/>
              <a:buChar char="●"/>
            </a:pPr>
            <a:r>
              <a:rPr lang="de" sz="1300">
                <a:solidFill>
                  <a:schemeClr val="dk1"/>
                </a:solidFill>
                <a:latin typeface="Rubik Medium"/>
                <a:ea typeface="Rubik Medium"/>
                <a:cs typeface="Rubik Medium"/>
                <a:sym typeface="Rubik Medium"/>
              </a:rPr>
              <a:t>Datenqualitätsstandards:</a:t>
            </a:r>
            <a:endParaRPr sz="1300">
              <a:solidFill>
                <a:schemeClr val="dk1"/>
              </a:solidFill>
              <a:latin typeface="Rubik Medium"/>
              <a:ea typeface="Rubik Medium"/>
              <a:cs typeface="Rubik Medium"/>
              <a:sym typeface="Rubik Medium"/>
            </a:endParaRPr>
          </a:p>
          <a:p>
            <a:pPr indent="-3111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ubik"/>
              <a:buChar char="○"/>
            </a:pPr>
            <a:r>
              <a:rPr lang="de" sz="13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Etablierte Standards sind nur bedingt anwendbar, da die externe Validierung durch Lizenzrestriktionen eingeschränkt ist</a:t>
            </a:r>
            <a:endParaRPr sz="13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de" sz="1300">
                <a:solidFill>
                  <a:schemeClr val="dk1"/>
                </a:solidFill>
                <a:latin typeface="Rubik Medium"/>
                <a:ea typeface="Rubik Medium"/>
                <a:cs typeface="Rubik Medium"/>
                <a:sym typeface="Rubik Medium"/>
              </a:rPr>
              <a:t>Optimierungspotenzial: </a:t>
            </a:r>
            <a:r>
              <a:rPr lang="de" sz="13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Es sollte geprüft werden, ob wirklich alle für den klinischen oder operativen Kontext wichtigen Daten erfasst und korrekt dargestellt werden.</a:t>
            </a:r>
            <a:endParaRPr sz="13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ubik"/>
              <a:buChar char="●"/>
            </a:pPr>
            <a:r>
              <a:rPr lang="de" sz="13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Entwickeltes Mapping kann die Qualität klinischer Daten sichern und erhöhen</a:t>
            </a:r>
            <a:endParaRPr sz="13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83359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116" name="Google Shape;116;p18"/>
          <p:cNvSpPr txBox="1"/>
          <p:nvPr/>
        </p:nvSpPr>
        <p:spPr>
          <a:xfrm>
            <a:off x="311700" y="87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2300">
                <a:solidFill>
                  <a:srgbClr val="18608C"/>
                </a:solidFill>
                <a:latin typeface="Rubik"/>
                <a:ea typeface="Rubik"/>
                <a:cs typeface="Rubik"/>
                <a:sym typeface="Rubik"/>
              </a:rPr>
              <a:t>Herausforderungen</a:t>
            </a:r>
            <a:endParaRPr sz="2300">
              <a:solidFill>
                <a:srgbClr val="18608C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17" name="Google Shape;117;p18"/>
          <p:cNvSpPr/>
          <p:nvPr/>
        </p:nvSpPr>
        <p:spPr>
          <a:xfrm>
            <a:off x="384950" y="1090725"/>
            <a:ext cx="2454000" cy="2011200"/>
          </a:xfrm>
          <a:prstGeom prst="rect">
            <a:avLst/>
          </a:prstGeom>
          <a:noFill/>
          <a:ln cap="flat" cmpd="sng" w="28575">
            <a:solidFill>
              <a:srgbClr val="8FBD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18" name="Google Shape;118;p18"/>
          <p:cNvSpPr/>
          <p:nvPr/>
        </p:nvSpPr>
        <p:spPr>
          <a:xfrm>
            <a:off x="384950" y="3055725"/>
            <a:ext cx="2454000" cy="572700"/>
          </a:xfrm>
          <a:prstGeom prst="rect">
            <a:avLst/>
          </a:prstGeom>
          <a:solidFill>
            <a:srgbClr val="8FBDD9"/>
          </a:solidFill>
          <a:ln cap="flat" cmpd="sng" w="28575">
            <a:solidFill>
              <a:srgbClr val="8FBD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latin typeface="Rubik"/>
                <a:ea typeface="Rubik"/>
                <a:cs typeface="Rubik"/>
                <a:sym typeface="Rubik"/>
              </a:rPr>
              <a:t>Strukturelle Unterschiede der einzelnen Kodierungssysteme</a:t>
            </a:r>
            <a:endParaRPr sz="1200"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19" name="Google Shape;119;p18"/>
          <p:cNvSpPr/>
          <p:nvPr/>
        </p:nvSpPr>
        <p:spPr>
          <a:xfrm>
            <a:off x="3075700" y="3055725"/>
            <a:ext cx="2454000" cy="572700"/>
          </a:xfrm>
          <a:prstGeom prst="rect">
            <a:avLst/>
          </a:prstGeom>
          <a:solidFill>
            <a:srgbClr val="8FBDD9"/>
          </a:solidFill>
          <a:ln cap="flat" cmpd="sng" w="28575">
            <a:solidFill>
              <a:srgbClr val="8FBD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latin typeface="Rubik"/>
                <a:ea typeface="Rubik"/>
                <a:cs typeface="Rubik"/>
                <a:sym typeface="Rubik"/>
              </a:rPr>
              <a:t>Probleme beim Mapping zwi- schen den Kodierungssyste- men und externe Validierung</a:t>
            </a:r>
            <a:endParaRPr sz="1200"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20" name="Google Shape;120;p18"/>
          <p:cNvSpPr/>
          <p:nvPr/>
        </p:nvSpPr>
        <p:spPr>
          <a:xfrm>
            <a:off x="3075700" y="1090725"/>
            <a:ext cx="2454000" cy="2011200"/>
          </a:xfrm>
          <a:prstGeom prst="rect">
            <a:avLst/>
          </a:prstGeom>
          <a:noFill/>
          <a:ln cap="flat" cmpd="sng" w="28575">
            <a:solidFill>
              <a:srgbClr val="8FBD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21" name="Google Shape;121;p18"/>
          <p:cNvSpPr/>
          <p:nvPr/>
        </p:nvSpPr>
        <p:spPr>
          <a:xfrm>
            <a:off x="5766450" y="1090725"/>
            <a:ext cx="2454000" cy="2011200"/>
          </a:xfrm>
          <a:prstGeom prst="rect">
            <a:avLst/>
          </a:prstGeom>
          <a:noFill/>
          <a:ln cap="flat" cmpd="sng" w="28575">
            <a:solidFill>
              <a:srgbClr val="8FBD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22" name="Google Shape;122;p18"/>
          <p:cNvSpPr/>
          <p:nvPr/>
        </p:nvSpPr>
        <p:spPr>
          <a:xfrm>
            <a:off x="5766450" y="3055725"/>
            <a:ext cx="2454000" cy="572700"/>
          </a:xfrm>
          <a:prstGeom prst="rect">
            <a:avLst/>
          </a:prstGeom>
          <a:solidFill>
            <a:srgbClr val="8FBDD9"/>
          </a:solidFill>
          <a:ln cap="flat" cmpd="sng" w="28575">
            <a:solidFill>
              <a:srgbClr val="8FBD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latin typeface="Rubik"/>
                <a:ea typeface="Rubik"/>
                <a:cs typeface="Rubik"/>
                <a:sym typeface="Rubik"/>
              </a:rPr>
              <a:t>Interoperabilitätsprobleme zwi- schen klinischen IT-</a:t>
            </a:r>
            <a:r>
              <a:rPr lang="de" sz="1200">
                <a:latin typeface="Rubik"/>
                <a:ea typeface="Rubik"/>
                <a:cs typeface="Rubik"/>
                <a:sym typeface="Rubik"/>
              </a:rPr>
              <a:t>Systemen</a:t>
            </a:r>
            <a:endParaRPr sz="1200"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23" name="Google Shape;123;p18"/>
          <p:cNvPicPr preferRelativeResize="0"/>
          <p:nvPr/>
        </p:nvPicPr>
        <p:blipFill rotWithShape="1">
          <a:blip r:embed="rId3">
            <a:alphaModFix/>
          </a:blip>
          <a:srcRect b="15337" l="18193" r="0" t="13559"/>
          <a:stretch/>
        </p:blipFill>
        <p:spPr>
          <a:xfrm>
            <a:off x="3262813" y="1192525"/>
            <a:ext cx="2079775" cy="180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8550" y="1347658"/>
            <a:ext cx="1058075" cy="2446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8"/>
          <p:cNvPicPr preferRelativeResize="0"/>
          <p:nvPr/>
        </p:nvPicPr>
        <p:blipFill rotWithShape="1">
          <a:blip r:embed="rId5">
            <a:alphaModFix/>
          </a:blip>
          <a:srcRect b="14479" l="2157" r="18521" t="8627"/>
          <a:stretch/>
        </p:blipFill>
        <p:spPr>
          <a:xfrm>
            <a:off x="1175150" y="1941076"/>
            <a:ext cx="1306450" cy="191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8"/>
          <p:cNvPicPr preferRelativeResize="0"/>
          <p:nvPr/>
        </p:nvPicPr>
        <p:blipFill rotWithShape="1">
          <a:blip r:embed="rId6">
            <a:alphaModFix/>
          </a:blip>
          <a:srcRect b="24116" l="51662" r="4601" t="23908"/>
          <a:stretch/>
        </p:blipFill>
        <p:spPr>
          <a:xfrm>
            <a:off x="448550" y="2481150"/>
            <a:ext cx="1177646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8"/>
          <p:cNvPicPr preferRelativeResize="0"/>
          <p:nvPr/>
        </p:nvPicPr>
        <p:blipFill rotWithShape="1">
          <a:blip r:embed="rId7">
            <a:alphaModFix/>
          </a:blip>
          <a:srcRect b="9043" l="11686" r="12377" t="13861"/>
          <a:stretch/>
        </p:blipFill>
        <p:spPr>
          <a:xfrm>
            <a:off x="6122163" y="1187201"/>
            <a:ext cx="1790878" cy="1818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54"/>
          <p:cNvSpPr txBox="1"/>
          <p:nvPr>
            <p:ph type="title"/>
          </p:nvPr>
        </p:nvSpPr>
        <p:spPr>
          <a:xfrm>
            <a:off x="209550" y="1918575"/>
            <a:ext cx="8605500" cy="110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de"/>
              <a:t>Vielen Dank für </a:t>
            </a:r>
            <a:br>
              <a:rPr lang="de"/>
            </a:br>
            <a:r>
              <a:rPr lang="de"/>
              <a:t>Ihre Aufmerksamkeit!</a:t>
            </a:r>
            <a:endParaRPr/>
          </a:p>
        </p:txBody>
      </p:sp>
      <p:sp>
        <p:nvSpPr>
          <p:cNvPr id="614" name="Google Shape;614;p54"/>
          <p:cNvSpPr txBox="1"/>
          <p:nvPr>
            <p:ph idx="2" type="subTitle"/>
          </p:nvPr>
        </p:nvSpPr>
        <p:spPr>
          <a:xfrm>
            <a:off x="209550" y="3317550"/>
            <a:ext cx="8605500" cy="5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de"/>
              <a:t>Bucher, Marchesini, Netzer, Reifferscheid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5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Referenzen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625" name="Google Shape;625;p56"/>
          <p:cNvSpPr txBox="1"/>
          <p:nvPr/>
        </p:nvSpPr>
        <p:spPr>
          <a:xfrm>
            <a:off x="83100" y="923875"/>
            <a:ext cx="8474100" cy="39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794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00"/>
              <a:buFont typeface="Rubik"/>
              <a:buChar char="●"/>
            </a:pPr>
            <a:r>
              <a:rPr lang="de" sz="8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Bundesinsitut für Arzneimittel und Medizinprodukte: Kodiersysteme</a:t>
            </a:r>
            <a:r>
              <a:rPr lang="de" sz="800">
                <a:solidFill>
                  <a:srgbClr val="0833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de" sz="800" u="sng">
                <a:solidFill>
                  <a:schemeClr val="hlink"/>
                </a:solidFill>
                <a:latin typeface="Rubik"/>
                <a:ea typeface="Rubik"/>
                <a:cs typeface="Rubik"/>
                <a:sym typeface="Rubik"/>
                <a:hlinkClick r:id="rId3"/>
              </a:rPr>
              <a:t>https://www.bfarm.de/DE/Kodiersysteme/_node.html</a:t>
            </a:r>
            <a:endParaRPr sz="800">
              <a:solidFill>
                <a:srgbClr val="083359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2794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00"/>
              <a:buFont typeface="Rubik"/>
              <a:buChar char="●"/>
            </a:pPr>
            <a:r>
              <a:rPr lang="de" sz="800" u="sng">
                <a:solidFill>
                  <a:schemeClr val="hlink"/>
                </a:solidFill>
                <a:latin typeface="Rubik"/>
                <a:ea typeface="Rubik"/>
                <a:cs typeface="Rubik"/>
                <a:sym typeface="Rubik"/>
                <a:hlinkClick r:id="rId4"/>
              </a:rPr>
              <a:t>https://loinc.org/sars-cov-2-and-covid-19/</a:t>
            </a:r>
            <a:endParaRPr sz="8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2794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00"/>
              <a:buFont typeface="Rubik"/>
              <a:buChar char="●"/>
            </a:pPr>
            <a:r>
              <a:rPr lang="de" sz="8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SNOMED International: What is SNOMED CT</a:t>
            </a:r>
            <a:r>
              <a:rPr lang="de" sz="800">
                <a:solidFill>
                  <a:srgbClr val="083359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de" sz="800" u="sng">
                <a:solidFill>
                  <a:schemeClr val="hlink"/>
                </a:solidFill>
                <a:latin typeface="Rubik"/>
                <a:ea typeface="Rubik"/>
                <a:cs typeface="Rubik"/>
                <a:sym typeface="Rubik"/>
                <a:hlinkClick r:id="rId5"/>
              </a:rPr>
              <a:t>https://www.snomed.org/what-is-snomed-ct</a:t>
            </a:r>
            <a:endParaRPr sz="800">
              <a:solidFill>
                <a:srgbClr val="083359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2794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00"/>
              <a:buFont typeface="Rubik"/>
              <a:buChar char="●"/>
            </a:pPr>
            <a:r>
              <a:rPr lang="de" sz="800">
                <a:solidFill>
                  <a:schemeClr val="dk1"/>
                </a:solidFill>
                <a:highlight>
                  <a:srgbClr val="FFFFFF"/>
                </a:highlight>
                <a:latin typeface="Rubik"/>
                <a:ea typeface="Rubik"/>
                <a:cs typeface="Rubik"/>
                <a:sym typeface="Rubik"/>
              </a:rPr>
              <a:t>Mustafa A, Naseem U, Rahimi Azghadi M. Large language models vs human for classifying clinical documents. Int J Med Inform. 2025 Jan 21;195:105800. doi: 10.1016/j.ijmedinf.2025.105800. Epub ahead of print. PMID: 39848078.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Rubik"/>
              <a:ea typeface="Rubik"/>
              <a:cs typeface="Rubik"/>
              <a:sym typeface="Rubik"/>
            </a:endParaRPr>
          </a:p>
          <a:p>
            <a:pPr indent="-2794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00"/>
              <a:buFont typeface="Rubik"/>
              <a:buChar char="●"/>
            </a:pPr>
            <a:r>
              <a:rPr lang="de" sz="800">
                <a:solidFill>
                  <a:schemeClr val="dk1"/>
                </a:solidFill>
                <a:highlight>
                  <a:srgbClr val="FFFFFF"/>
                </a:highlight>
                <a:latin typeface="Rubik"/>
                <a:ea typeface="Rubik"/>
                <a:cs typeface="Rubik"/>
                <a:sym typeface="Rubik"/>
              </a:rPr>
              <a:t>Bodenreider O. Issues in mapping LOINC laboratory tests to SNOMED CT. AMIA Annu Symp Proc. 2008 Nov 6;2008:51-5. PMID: 18999311; PMCID: PMC2655945.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Rubik"/>
              <a:ea typeface="Rubik"/>
              <a:cs typeface="Rubik"/>
              <a:sym typeface="Rubik"/>
            </a:endParaRPr>
          </a:p>
          <a:p>
            <a:pPr indent="-2794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00"/>
              <a:buFont typeface="Rubik"/>
              <a:buChar char="●"/>
            </a:pPr>
            <a:r>
              <a:rPr lang="de" sz="800" u="sng">
                <a:solidFill>
                  <a:schemeClr val="hlink"/>
                </a:solidFill>
                <a:highlight>
                  <a:srgbClr val="FFFFFF"/>
                </a:highlight>
                <a:latin typeface="Rubik"/>
                <a:ea typeface="Rubik"/>
                <a:cs typeface="Rubik"/>
                <a:sym typeface="Rubik"/>
                <a:hlinkClick r:id="rId6"/>
              </a:rPr>
              <a:t>https://www.kbv.de/html/54367.php</a:t>
            </a:r>
            <a:endParaRPr sz="800">
              <a:solidFill>
                <a:schemeClr val="accent2"/>
              </a:solidFill>
              <a:highlight>
                <a:srgbClr val="FFFFFF"/>
              </a:highlight>
              <a:latin typeface="Rubik"/>
              <a:ea typeface="Rubik"/>
              <a:cs typeface="Rubik"/>
              <a:sym typeface="Rubik"/>
            </a:endParaRPr>
          </a:p>
          <a:p>
            <a:pPr indent="-2794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00"/>
              <a:buFont typeface="Rubik"/>
              <a:buChar char="●"/>
            </a:pPr>
            <a:r>
              <a:rPr lang="de" sz="800">
                <a:solidFill>
                  <a:schemeClr val="accent2"/>
                </a:solidFill>
                <a:highlight>
                  <a:srgbClr val="FFFFFF"/>
                </a:highlight>
                <a:latin typeface="Rubik"/>
                <a:ea typeface="Rubik"/>
                <a:cs typeface="Rubik"/>
                <a:sym typeface="Rubik"/>
              </a:rPr>
              <a:t>Fung KW, Xu J, Brear H, Lane A, Lau M, Wong A, D'Havé A. Promoting interoperability between SNOMED CT and ICD-11: lessons learned from the pilot project mapping between SNOMED CT and the ICD-11 Foundation. J Am Med Inform Assoc. 2024 Aug 1;31(8):1631-1637. doi: 10.1093/jamia/ocae143. PMID: 38867279; PMCID: PMC11258399.</a:t>
            </a:r>
            <a:endParaRPr sz="800">
              <a:solidFill>
                <a:schemeClr val="accent2"/>
              </a:solidFill>
              <a:highlight>
                <a:srgbClr val="FFFFFF"/>
              </a:highlight>
              <a:latin typeface="Rubik"/>
              <a:ea typeface="Rubik"/>
              <a:cs typeface="Rubik"/>
              <a:sym typeface="Rubik"/>
            </a:endParaRPr>
          </a:p>
          <a:p>
            <a:pPr indent="-2794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00"/>
              <a:buFont typeface="Rubik"/>
              <a:buChar char="●"/>
            </a:pPr>
            <a:r>
              <a:rPr lang="de" sz="8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Fung, Kin Wah, Julia Xu, Filip Ameye, Arturo Romero Gutiérrez, and Arabella D’Havé. “Leveraging Lexical Matching and Ontological Alignment to Map SNOMED CT Surgical Procedures to ICD-10-PCS.” </a:t>
            </a:r>
            <a:r>
              <a:rPr i="1" lang="de" sz="8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AMIA Annual Symposium Proceedings</a:t>
            </a:r>
            <a:r>
              <a:rPr lang="de" sz="8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 2016 (February 10, 2017): 570–7</a:t>
            </a:r>
            <a:r>
              <a:rPr lang="de" sz="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9.</a:t>
            </a:r>
            <a:r>
              <a:rPr lang="de" sz="800">
                <a:solidFill>
                  <a:srgbClr val="434343"/>
                </a:solidFill>
                <a:uFill>
                  <a:noFill/>
                </a:uFill>
                <a:latin typeface="Rubik"/>
                <a:ea typeface="Rubik"/>
                <a:cs typeface="Rubik"/>
                <a:sym typeface="Rubik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de" sz="800" u="sng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PMC: 5333287</a:t>
            </a:r>
            <a:endParaRPr sz="8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2794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00"/>
              <a:buFont typeface="Rubik"/>
              <a:buChar char="●"/>
            </a:pPr>
            <a:r>
              <a:rPr lang="de" sz="800">
                <a:solidFill>
                  <a:srgbClr val="2A2A2A"/>
                </a:solidFill>
                <a:highlight>
                  <a:srgbClr val="FFFFFF"/>
                </a:highlight>
                <a:latin typeface="Rubik"/>
                <a:ea typeface="Rubik"/>
                <a:cs typeface="Rubik"/>
                <a:sym typeface="Rubik"/>
              </a:rPr>
              <a:t>Jinhyuk Lee, Wonjin Yoon, Sungdong Kim, Donghyeon Kim, Sunkyu Kim, Chan Ho So, Jaewoo Kang, BioBERT: a pre-trained biomedical language representation model for biomedical text mining, </a:t>
            </a:r>
            <a:r>
              <a:rPr i="1" lang="de" sz="800">
                <a:solidFill>
                  <a:srgbClr val="2A2A2A"/>
                </a:solidFill>
                <a:highlight>
                  <a:srgbClr val="FFFFFF"/>
                </a:highlight>
                <a:latin typeface="Rubik"/>
                <a:ea typeface="Rubik"/>
                <a:cs typeface="Rubik"/>
                <a:sym typeface="Rubik"/>
              </a:rPr>
              <a:t>Bioinformatics</a:t>
            </a:r>
            <a:r>
              <a:rPr lang="de" sz="800">
                <a:solidFill>
                  <a:srgbClr val="2A2A2A"/>
                </a:solidFill>
                <a:highlight>
                  <a:srgbClr val="FFFFFF"/>
                </a:highlight>
                <a:latin typeface="Rubik"/>
                <a:ea typeface="Rubik"/>
                <a:cs typeface="Rubik"/>
                <a:sym typeface="Rubik"/>
              </a:rPr>
              <a:t>, Volume 36, Issue 4, February 2020, Pages 1234–1240</a:t>
            </a:r>
            <a:r>
              <a:rPr lang="de" sz="800">
                <a:solidFill>
                  <a:schemeClr val="dk1"/>
                </a:solidFill>
                <a:highlight>
                  <a:srgbClr val="FFFFFF"/>
                </a:highlight>
                <a:latin typeface="Rubik"/>
                <a:ea typeface="Rubik"/>
                <a:cs typeface="Rubik"/>
                <a:sym typeface="Rubik"/>
              </a:rPr>
              <a:t>, </a:t>
            </a:r>
            <a:r>
              <a:rPr lang="de" sz="800">
                <a:solidFill>
                  <a:srgbClr val="434343"/>
                </a:solidFill>
                <a:highlight>
                  <a:srgbClr val="FFFFFF"/>
                </a:highlight>
                <a:uFill>
                  <a:noFill/>
                </a:uFill>
                <a:latin typeface="Rubik"/>
                <a:ea typeface="Rubik"/>
                <a:cs typeface="Rubik"/>
                <a:sym typeface="Rubik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doi: 10.1093</a:t>
            </a:r>
            <a:endParaRPr sz="800">
              <a:solidFill>
                <a:srgbClr val="0197A7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2794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00"/>
              <a:buFont typeface="Rubik"/>
              <a:buChar char="●"/>
            </a:pPr>
            <a:r>
              <a:rPr lang="de" sz="800" u="sng">
                <a:solidFill>
                  <a:schemeClr val="hlink"/>
                </a:solidFill>
                <a:latin typeface="Rubik"/>
                <a:ea typeface="Rubik"/>
                <a:cs typeface="Rubik"/>
                <a:sym typeface="Rubik"/>
                <a:hlinkClick r:id="rId10"/>
              </a:rPr>
              <a:t>https://www.nlm.nih.gov/research/umls/mapping_projects/snomedct_to_icd10cm_tech_spec_20130601.pdf</a:t>
            </a:r>
            <a:endParaRPr sz="800">
              <a:solidFill>
                <a:srgbClr val="0197A7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2794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00"/>
              <a:buFont typeface="Rubik"/>
              <a:buChar char="●"/>
            </a:pPr>
            <a:r>
              <a:rPr lang="de" sz="800" u="sng">
                <a:solidFill>
                  <a:schemeClr val="hlink"/>
                </a:solidFill>
                <a:latin typeface="Rubik"/>
                <a:ea typeface="Rubik"/>
                <a:cs typeface="Rubik"/>
                <a:sym typeface="Rubik"/>
                <a:hlinkClick r:id="rId11"/>
              </a:rPr>
              <a:t>https://www.cihi.ca/sites/default/files/document/coder-education-snomed-icd-10-ca-maps-manual-en.pdf</a:t>
            </a:r>
            <a:endParaRPr sz="800">
              <a:solidFill>
                <a:srgbClr val="0197A7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2794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00"/>
              <a:buFont typeface="Rubik"/>
              <a:buChar char="●"/>
            </a:pPr>
            <a:r>
              <a:rPr lang="de" sz="800" u="sng">
                <a:solidFill>
                  <a:schemeClr val="hlink"/>
                </a:solidFill>
                <a:latin typeface="Rubik"/>
                <a:ea typeface="Rubik"/>
                <a:cs typeface="Rubik"/>
                <a:sym typeface="Rubik"/>
                <a:hlinkClick r:id="rId12"/>
              </a:rPr>
              <a:t>https://qdrant.tech/articles/what-are-embeddings/</a:t>
            </a:r>
            <a:endParaRPr sz="800">
              <a:solidFill>
                <a:srgbClr val="0197A7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2794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00"/>
              <a:buFont typeface="Rubik"/>
              <a:buChar char="●"/>
            </a:pPr>
            <a:r>
              <a:rPr lang="de" sz="800" u="sng">
                <a:solidFill>
                  <a:schemeClr val="hlink"/>
                </a:solidFill>
                <a:highlight>
                  <a:srgbClr val="FFFFFF"/>
                </a:highlight>
                <a:latin typeface="Rubik"/>
                <a:ea typeface="Rubik"/>
                <a:cs typeface="Rubik"/>
                <a:sym typeface="Rubik"/>
                <a:hlinkClick r:id="rId13"/>
              </a:rPr>
              <a:t>https://browser.ihtsdotools.org/</a:t>
            </a:r>
            <a:endParaRPr sz="800">
              <a:solidFill>
                <a:schemeClr val="accent2"/>
              </a:solidFill>
              <a:highlight>
                <a:srgbClr val="FFFFFF"/>
              </a:highlight>
              <a:latin typeface="Rubik"/>
              <a:ea typeface="Rubik"/>
              <a:cs typeface="Rubik"/>
              <a:sym typeface="Rubik"/>
            </a:endParaRPr>
          </a:p>
          <a:p>
            <a:pPr indent="-2794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00"/>
              <a:buFont typeface="Rubik"/>
              <a:buChar char="●"/>
            </a:pPr>
            <a:r>
              <a:rPr lang="de" sz="800" u="sng">
                <a:solidFill>
                  <a:schemeClr val="hlink"/>
                </a:solidFill>
                <a:highlight>
                  <a:srgbClr val="FFFFFF"/>
                </a:highlight>
                <a:latin typeface="Rubik"/>
                <a:ea typeface="Rubik"/>
                <a:cs typeface="Rubik"/>
                <a:sym typeface="Rubik"/>
                <a:hlinkClick r:id="rId14"/>
              </a:rPr>
              <a:t>https://imagic.nlm.nih.gov/imagic/code/map</a:t>
            </a:r>
            <a:endParaRPr sz="800">
              <a:solidFill>
                <a:schemeClr val="accent2"/>
              </a:solidFill>
              <a:highlight>
                <a:srgbClr val="FFFFFF"/>
              </a:highlight>
              <a:latin typeface="Rubik"/>
              <a:ea typeface="Rubik"/>
              <a:cs typeface="Rubik"/>
              <a:sym typeface="Rubik"/>
            </a:endParaRPr>
          </a:p>
          <a:p>
            <a:pPr indent="-2794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00"/>
              <a:buFont typeface="Rubik"/>
              <a:buChar char="●"/>
            </a:pPr>
            <a:r>
              <a:rPr lang="de" sz="800" u="sng">
                <a:solidFill>
                  <a:schemeClr val="hlink"/>
                </a:solidFill>
                <a:highlight>
                  <a:srgbClr val="FFFFFF"/>
                </a:highlight>
                <a:latin typeface="Rubik"/>
                <a:ea typeface="Rubik"/>
                <a:cs typeface="Rubik"/>
                <a:sym typeface="Rubik"/>
                <a:hlinkClick r:id="rId15"/>
              </a:rPr>
              <a:t>https://www.who.int/publications/i/item/WHO-2019-nCoV-Surveillance_Case_Definition-2022.1</a:t>
            </a:r>
            <a:endParaRPr sz="800">
              <a:solidFill>
                <a:schemeClr val="accent2"/>
              </a:solidFill>
              <a:highlight>
                <a:srgbClr val="FFFFFF"/>
              </a:highlight>
              <a:latin typeface="Rubik"/>
              <a:ea typeface="Rubik"/>
              <a:cs typeface="Rubik"/>
              <a:sym typeface="Rubik"/>
            </a:endParaRPr>
          </a:p>
          <a:p>
            <a:pPr indent="-2794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00"/>
              <a:buFont typeface="Rubik"/>
              <a:buChar char="●"/>
            </a:pPr>
            <a:r>
              <a:rPr lang="de" sz="800" u="sng">
                <a:solidFill>
                  <a:schemeClr val="hlink"/>
                </a:solidFill>
                <a:highlight>
                  <a:srgbClr val="FFFFFF"/>
                </a:highlight>
                <a:latin typeface="Rubik"/>
                <a:ea typeface="Rubik"/>
                <a:cs typeface="Rubik"/>
                <a:sym typeface="Rubik"/>
                <a:hlinkClick r:id="rId16"/>
              </a:rPr>
              <a:t>https://www.rki.de/DE/Themen/Infektionskrankheiten/Infektionskrankheiten-A-Z/C/COVID-19/Falldefinition.pdf?__blob=publicationFile&amp;v=1</a:t>
            </a:r>
            <a:endParaRPr sz="800">
              <a:solidFill>
                <a:schemeClr val="accent2"/>
              </a:solidFill>
              <a:highlight>
                <a:srgbClr val="FFFFFF"/>
              </a:highlight>
              <a:latin typeface="Rubik"/>
              <a:ea typeface="Rubik"/>
              <a:cs typeface="Rubik"/>
              <a:sym typeface="Rubik"/>
            </a:endParaRPr>
          </a:p>
          <a:p>
            <a:pPr indent="-2794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"/>
              <a:buFont typeface="Rubik"/>
              <a:buChar char="●"/>
            </a:pPr>
            <a:r>
              <a:rPr lang="de" sz="800" u="sng">
                <a:solidFill>
                  <a:schemeClr val="hlink"/>
                </a:solidFill>
                <a:highlight>
                  <a:srgbClr val="FFFFFF"/>
                </a:highlight>
                <a:latin typeface="Rubik"/>
                <a:ea typeface="Rubik"/>
                <a:cs typeface="Rubik"/>
                <a:sym typeface="Rubik"/>
                <a:hlinkClick r:id="rId17"/>
              </a:rPr>
              <a:t>https://www.argentina.gob.ar/sites/default/files/algoritmos-ar-ce.pdf</a:t>
            </a:r>
            <a:endParaRPr sz="800">
              <a:solidFill>
                <a:schemeClr val="accent2"/>
              </a:solidFill>
              <a:highlight>
                <a:srgbClr val="FFFFFF"/>
              </a:highlight>
              <a:latin typeface="Rubik"/>
              <a:ea typeface="Rubik"/>
              <a:cs typeface="Rubik"/>
              <a:sym typeface="Rubik"/>
            </a:endParaRPr>
          </a:p>
          <a:p>
            <a:pPr indent="-2794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"/>
              <a:buFont typeface="Rubik"/>
              <a:buChar char="●"/>
            </a:pPr>
            <a:r>
              <a:rPr lang="de" sz="800" u="sng">
                <a:solidFill>
                  <a:schemeClr val="hlink"/>
                </a:solidFill>
                <a:highlight>
                  <a:srgbClr val="FFFFFF"/>
                </a:highlight>
                <a:latin typeface="Rubik"/>
                <a:ea typeface="Rubik"/>
                <a:cs typeface="Rubik"/>
                <a:sym typeface="Rubik"/>
                <a:hlinkClick r:id="rId18"/>
              </a:rPr>
              <a:t>https://www.bfarm.de/SharedDocs/Downloads/DE/Kodiersysteme/Kodierfragen/Kodierempfehlung-COVID-19.pdf?__blob=publicationFile&amp;utm_source=chatgpt.com</a:t>
            </a:r>
            <a:endParaRPr sz="800">
              <a:solidFill>
                <a:schemeClr val="accent2"/>
              </a:solidFill>
              <a:highlight>
                <a:srgbClr val="FFFFFF"/>
              </a:highlight>
              <a:latin typeface="Rubik"/>
              <a:ea typeface="Rubik"/>
              <a:cs typeface="Rubik"/>
              <a:sym typeface="Rubik"/>
            </a:endParaRPr>
          </a:p>
          <a:p>
            <a:pPr indent="-2794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00"/>
              <a:buFont typeface="Rubik"/>
              <a:buChar char="●"/>
            </a:pPr>
            <a:r>
              <a:rPr lang="de" sz="800" u="sng">
                <a:solidFill>
                  <a:schemeClr val="hlink"/>
                </a:solidFill>
                <a:highlight>
                  <a:srgbClr val="FFFFFF"/>
                </a:highlight>
                <a:latin typeface="Rubik"/>
                <a:ea typeface="Rubik"/>
                <a:cs typeface="Rubik"/>
                <a:sym typeface="Rubik"/>
                <a:hlinkClick r:id="rId19"/>
              </a:rPr>
              <a:t>https://www.gkv-spitzenverband.de/media/dokumente/krankenversicherung_1/krankenhaeuser/drg/drg_2024/DKR_Version_2024_Stand_23.10.2023.pdf?utm_source=chatgpt.com</a:t>
            </a:r>
            <a:endParaRPr sz="800">
              <a:solidFill>
                <a:schemeClr val="accent2"/>
              </a:solidFill>
              <a:highlight>
                <a:srgbClr val="FFFFFF"/>
              </a:highlight>
              <a:latin typeface="Rubik"/>
              <a:ea typeface="Rubik"/>
              <a:cs typeface="Rubik"/>
              <a:sym typeface="Rubik"/>
            </a:endParaRPr>
          </a:p>
          <a:p>
            <a:pPr indent="-2794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00"/>
              <a:buFont typeface="Rubik"/>
              <a:buChar char="●"/>
            </a:pPr>
            <a:r>
              <a:rPr lang="de" sz="800">
                <a:solidFill>
                  <a:srgbClr val="1B1B1B"/>
                </a:solidFill>
                <a:highlight>
                  <a:srgbClr val="FFFFFF"/>
                </a:highlight>
                <a:latin typeface="Rubik"/>
                <a:ea typeface="Rubik"/>
                <a:cs typeface="Rubik"/>
                <a:sym typeface="Rubik"/>
              </a:rPr>
              <a:t>Kahn MG, Callahan TJ, Barnard J, Bauck AE, Brown J, Davidson BN, Estiri H, Goerg C, Holve E, Johnson SG, Liaw ST, Hamilton-Lopez M, Meeker D, Ong TC, Ryan P, Shang N, Weiskopf NG, Weng C, Zozus MN, Schilling L. A Harmonized Data Quality Assessment Terminology and Framework for the Secondary Use of Electronic Health Record Data. EGEMS (Wash DC). 2016 Sep 11;4(1):1244. doi: 10.13063/2327-9214.1244. PMID: 27713905; PMCID: PMC5051581.</a:t>
            </a:r>
            <a:endParaRPr sz="800">
              <a:solidFill>
                <a:srgbClr val="1B1B1B"/>
              </a:solidFill>
              <a:highlight>
                <a:srgbClr val="FFFFFF"/>
              </a:highlight>
              <a:latin typeface="Rubik"/>
              <a:ea typeface="Rubik"/>
              <a:cs typeface="Rubik"/>
              <a:sym typeface="Rubik"/>
            </a:endParaRPr>
          </a:p>
          <a:p>
            <a:pPr indent="-2794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1B1B"/>
              </a:buClr>
              <a:buSzPts val="800"/>
              <a:buFont typeface="Rubik"/>
              <a:buChar char="●"/>
            </a:pPr>
            <a:r>
              <a:rPr b="1" lang="de" sz="800">
                <a:solidFill>
                  <a:srgbClr val="1B1B1B"/>
                </a:solidFill>
                <a:highlight>
                  <a:srgbClr val="FFFFFF"/>
                </a:highlight>
                <a:latin typeface="Rubik"/>
                <a:ea typeface="Rubik"/>
                <a:cs typeface="Rubik"/>
                <a:sym typeface="Rubik"/>
              </a:rPr>
              <a:t>Projektdoku: https://github.com/bennyb-bio/Group-A-Project</a:t>
            </a:r>
            <a:endParaRPr b="1" sz="800">
              <a:solidFill>
                <a:srgbClr val="1B1B1B"/>
              </a:solidFill>
              <a:highlight>
                <a:srgbClr val="FFFFFF"/>
              </a:highlight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626" name="Google Shape;626;p56"/>
          <p:cNvSpPr txBox="1"/>
          <p:nvPr/>
        </p:nvSpPr>
        <p:spPr>
          <a:xfrm>
            <a:off x="235500" y="292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2600">
                <a:solidFill>
                  <a:srgbClr val="18608C"/>
                </a:solidFill>
                <a:latin typeface="Rubik"/>
                <a:ea typeface="Rubik"/>
                <a:cs typeface="Rubik"/>
                <a:sym typeface="Rubik"/>
              </a:rPr>
              <a:t>Referenzen</a:t>
            </a:r>
            <a:endParaRPr sz="2600">
              <a:solidFill>
                <a:srgbClr val="18608C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133" name="Google Shape;133;p19"/>
          <p:cNvSpPr txBox="1"/>
          <p:nvPr/>
        </p:nvSpPr>
        <p:spPr>
          <a:xfrm>
            <a:off x="311700" y="1031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2300">
                <a:solidFill>
                  <a:srgbClr val="18608C"/>
                </a:solidFill>
                <a:latin typeface="Rubik"/>
                <a:ea typeface="Rubik"/>
                <a:cs typeface="Rubik"/>
                <a:sym typeface="Rubik"/>
              </a:rPr>
              <a:t>Definition</a:t>
            </a:r>
            <a:endParaRPr sz="2300">
              <a:solidFill>
                <a:srgbClr val="18608C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34" name="Google Shape;134;p19"/>
          <p:cNvPicPr preferRelativeResize="0"/>
          <p:nvPr/>
        </p:nvPicPr>
        <p:blipFill rotWithShape="1">
          <a:blip r:embed="rId3">
            <a:alphaModFix/>
          </a:blip>
          <a:srcRect b="3007" l="0" r="3521" t="2115"/>
          <a:stretch/>
        </p:blipFill>
        <p:spPr>
          <a:xfrm>
            <a:off x="1275200" y="1101437"/>
            <a:ext cx="1261450" cy="1240425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9"/>
          <p:cNvSpPr/>
          <p:nvPr/>
        </p:nvSpPr>
        <p:spPr>
          <a:xfrm>
            <a:off x="767125" y="2425575"/>
            <a:ext cx="29259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>
                <a:latin typeface="Rubik"/>
                <a:ea typeface="Rubik"/>
                <a:cs typeface="Rubik"/>
                <a:sym typeface="Rubik"/>
              </a:rPr>
              <a:t>Vereinfachung der Darstellung der Kodierung</a:t>
            </a:r>
            <a:endParaRPr b="1"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36" name="Google Shape;136;p19"/>
          <p:cNvPicPr preferRelativeResize="0"/>
          <p:nvPr/>
        </p:nvPicPr>
        <p:blipFill rotWithShape="1">
          <a:blip r:embed="rId4">
            <a:alphaModFix/>
          </a:blip>
          <a:srcRect b="8315" l="7434" r="6817" t="8357"/>
          <a:stretch/>
        </p:blipFill>
        <p:spPr>
          <a:xfrm>
            <a:off x="5316425" y="1017724"/>
            <a:ext cx="1362579" cy="1324125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19"/>
          <p:cNvSpPr/>
          <p:nvPr/>
        </p:nvSpPr>
        <p:spPr>
          <a:xfrm>
            <a:off x="4559450" y="2425575"/>
            <a:ext cx="29259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>
                <a:latin typeface="Rubik"/>
                <a:ea typeface="Rubik"/>
                <a:cs typeface="Rubik"/>
                <a:sym typeface="Rubik"/>
              </a:rPr>
              <a:t>Verbesserung der Konsistenz/ Wiederverwendbarkeit</a:t>
            </a:r>
            <a:endParaRPr b="1"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38" name="Google Shape;138;p19"/>
          <p:cNvSpPr/>
          <p:nvPr/>
        </p:nvSpPr>
        <p:spPr>
          <a:xfrm>
            <a:off x="3291600" y="1483003"/>
            <a:ext cx="1432800" cy="475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83359"/>
          </a:solidFill>
          <a:ln cap="flat" cmpd="sng" w="28575">
            <a:solidFill>
              <a:srgbClr val="0833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39" name="Google Shape;139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3689225"/>
            <a:ext cx="632150" cy="63215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19"/>
          <p:cNvSpPr/>
          <p:nvPr/>
        </p:nvSpPr>
        <p:spPr>
          <a:xfrm>
            <a:off x="1101450" y="3689225"/>
            <a:ext cx="7371000" cy="695400"/>
          </a:xfrm>
          <a:prstGeom prst="rect">
            <a:avLst/>
          </a:prstGeom>
          <a:noFill/>
          <a:ln cap="flat" cmpd="sng" w="28575">
            <a:solidFill>
              <a:srgbClr val="0833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Rubik"/>
                <a:ea typeface="Rubik"/>
                <a:cs typeface="Rubik"/>
                <a:sym typeface="Rubik"/>
              </a:rPr>
              <a:t>Wie können selbst entwickelte Mapping-Konzepte zwischen ICD-10, LOINC und SNOMED-CT genutzt werden, um die Qualität klinischer Daten zu sichern und zu steigern?</a:t>
            </a:r>
            <a:endParaRPr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18608C"/>
                </a:solidFill>
              </a:rPr>
              <a:t>Systemvergleich</a:t>
            </a:r>
            <a:endParaRPr>
              <a:solidFill>
                <a:srgbClr val="18608C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151" name="Google Shape;151;p21"/>
          <p:cNvSpPr txBox="1"/>
          <p:nvPr/>
        </p:nvSpPr>
        <p:spPr>
          <a:xfrm>
            <a:off x="311700" y="558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2300">
                <a:solidFill>
                  <a:srgbClr val="18608C"/>
                </a:solidFill>
                <a:latin typeface="Rubik"/>
                <a:ea typeface="Rubik"/>
                <a:cs typeface="Rubik"/>
                <a:sym typeface="Rubik"/>
              </a:rPr>
              <a:t>Klassifikationssysteme und Terminologien</a:t>
            </a:r>
            <a:endParaRPr sz="2300">
              <a:solidFill>
                <a:srgbClr val="18608C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52" name="Google Shape;152;p21"/>
          <p:cNvSpPr/>
          <p:nvPr/>
        </p:nvSpPr>
        <p:spPr>
          <a:xfrm>
            <a:off x="1155950" y="1088575"/>
            <a:ext cx="7381200" cy="494400"/>
          </a:xfrm>
          <a:prstGeom prst="rect">
            <a:avLst/>
          </a:prstGeom>
          <a:noFill/>
          <a:ln cap="flat" cmpd="sng" w="28575">
            <a:solidFill>
              <a:srgbClr val="8FBD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Rubik"/>
                <a:ea typeface="Rubik"/>
                <a:cs typeface="Rubik"/>
                <a:sym typeface="Rubik"/>
              </a:rPr>
              <a:t>nationaler und internationaler Datenaustausch erfordert standardisierte Dokumenta-</a:t>
            </a:r>
            <a:endParaRPr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Rubik"/>
                <a:ea typeface="Rubik"/>
                <a:cs typeface="Rubik"/>
                <a:sym typeface="Rubik"/>
              </a:rPr>
              <a:t>tions- und Kommunikationsverfahren → semantische Interoperabilität</a:t>
            </a:r>
            <a:endParaRPr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53" name="Google Shape;15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2850" y="1049425"/>
            <a:ext cx="572700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1"/>
          <p:cNvSpPr/>
          <p:nvPr/>
        </p:nvSpPr>
        <p:spPr>
          <a:xfrm>
            <a:off x="3407700" y="1886900"/>
            <a:ext cx="2328600" cy="494400"/>
          </a:xfrm>
          <a:prstGeom prst="rect">
            <a:avLst/>
          </a:prstGeom>
          <a:solidFill>
            <a:srgbClr val="083359"/>
          </a:solidFill>
          <a:ln cap="flat" cmpd="sng" w="9525">
            <a:solidFill>
              <a:srgbClr val="0833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Datenübermittlung über standardisierte Codes</a:t>
            </a:r>
            <a:endParaRPr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55" name="Google Shape;155;p21"/>
          <p:cNvSpPr/>
          <p:nvPr/>
        </p:nvSpPr>
        <p:spPr>
          <a:xfrm>
            <a:off x="3407700" y="2687088"/>
            <a:ext cx="2328600" cy="494400"/>
          </a:xfrm>
          <a:prstGeom prst="rect">
            <a:avLst/>
          </a:prstGeom>
          <a:solidFill>
            <a:srgbClr val="083359"/>
          </a:solidFill>
          <a:ln cap="flat" cmpd="sng" w="9525">
            <a:solidFill>
              <a:srgbClr val="0833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Zuordnung über Kodie-</a:t>
            </a:r>
            <a:endParaRPr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rungssysteme</a:t>
            </a:r>
            <a:endParaRPr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56" name="Google Shape;156;p21"/>
          <p:cNvSpPr/>
          <p:nvPr/>
        </p:nvSpPr>
        <p:spPr>
          <a:xfrm>
            <a:off x="1536950" y="3921300"/>
            <a:ext cx="2328600" cy="637200"/>
          </a:xfrm>
          <a:prstGeom prst="rect">
            <a:avLst/>
          </a:prstGeom>
          <a:noFill/>
          <a:ln cap="flat" cmpd="sng" w="28575">
            <a:solidFill>
              <a:srgbClr val="0833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Gruppierung von Sach-</a:t>
            </a:r>
            <a:endParaRPr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verhalten</a:t>
            </a:r>
            <a:endParaRPr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cxnSp>
        <p:nvCxnSpPr>
          <p:cNvPr id="157" name="Google Shape;157;p21"/>
          <p:cNvCxnSpPr>
            <a:stCxn id="154" idx="2"/>
            <a:endCxn id="155" idx="0"/>
          </p:cNvCxnSpPr>
          <p:nvPr/>
        </p:nvCxnSpPr>
        <p:spPr>
          <a:xfrm>
            <a:off x="4572000" y="2381300"/>
            <a:ext cx="0" cy="305700"/>
          </a:xfrm>
          <a:prstGeom prst="straightConnector1">
            <a:avLst/>
          </a:prstGeom>
          <a:noFill/>
          <a:ln cap="flat" cmpd="sng" w="28575">
            <a:solidFill>
              <a:srgbClr val="1155CC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8" name="Google Shape;158;p21"/>
          <p:cNvSpPr/>
          <p:nvPr/>
        </p:nvSpPr>
        <p:spPr>
          <a:xfrm>
            <a:off x="1536950" y="3639675"/>
            <a:ext cx="2328600" cy="329400"/>
          </a:xfrm>
          <a:prstGeom prst="rect">
            <a:avLst/>
          </a:prstGeom>
          <a:solidFill>
            <a:srgbClr val="083359"/>
          </a:solidFill>
          <a:ln cap="flat" cmpd="sng" w="28575">
            <a:solidFill>
              <a:srgbClr val="0833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Klassifikation</a:t>
            </a:r>
            <a:endParaRPr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59" name="Google Shape;159;p21"/>
          <p:cNvSpPr/>
          <p:nvPr/>
        </p:nvSpPr>
        <p:spPr>
          <a:xfrm>
            <a:off x="5122825" y="3639700"/>
            <a:ext cx="2328600" cy="329400"/>
          </a:xfrm>
          <a:prstGeom prst="rect">
            <a:avLst/>
          </a:prstGeom>
          <a:solidFill>
            <a:srgbClr val="083359"/>
          </a:solidFill>
          <a:ln cap="flat" cmpd="sng" w="28575">
            <a:solidFill>
              <a:srgbClr val="0833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Terminologie</a:t>
            </a:r>
            <a:endParaRPr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60" name="Google Shape;160;p21"/>
          <p:cNvSpPr/>
          <p:nvPr/>
        </p:nvSpPr>
        <p:spPr>
          <a:xfrm>
            <a:off x="5122825" y="3921300"/>
            <a:ext cx="2328600" cy="637200"/>
          </a:xfrm>
          <a:prstGeom prst="rect">
            <a:avLst/>
          </a:prstGeom>
          <a:noFill/>
          <a:ln cap="flat" cmpd="sng" w="28575">
            <a:solidFill>
              <a:srgbClr val="0833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differenzierte Darlegung von Sachverhalten</a:t>
            </a:r>
            <a:endParaRPr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cxnSp>
        <p:nvCxnSpPr>
          <p:cNvPr id="161" name="Google Shape;161;p21"/>
          <p:cNvCxnSpPr>
            <a:stCxn id="155" idx="2"/>
            <a:endCxn id="158" idx="0"/>
          </p:cNvCxnSpPr>
          <p:nvPr/>
        </p:nvCxnSpPr>
        <p:spPr>
          <a:xfrm flipH="1">
            <a:off x="2701200" y="3181488"/>
            <a:ext cx="1870800" cy="458100"/>
          </a:xfrm>
          <a:prstGeom prst="straightConnector1">
            <a:avLst/>
          </a:prstGeom>
          <a:noFill/>
          <a:ln cap="flat" cmpd="sng" w="28575">
            <a:solidFill>
              <a:srgbClr val="1155CC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2" name="Google Shape;162;p21"/>
          <p:cNvCxnSpPr>
            <a:stCxn id="155" idx="2"/>
            <a:endCxn id="159" idx="0"/>
          </p:cNvCxnSpPr>
          <p:nvPr/>
        </p:nvCxnSpPr>
        <p:spPr>
          <a:xfrm>
            <a:off x="4572000" y="3181488"/>
            <a:ext cx="1715100" cy="458100"/>
          </a:xfrm>
          <a:prstGeom prst="straightConnector1">
            <a:avLst/>
          </a:prstGeom>
          <a:noFill/>
          <a:ln cap="flat" cmpd="sng" w="28575">
            <a:solidFill>
              <a:srgbClr val="1155CC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63" name="Google Shape;16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0950" y="3973233"/>
            <a:ext cx="1058075" cy="2446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78075" y="3639825"/>
            <a:ext cx="1122503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1"/>
          <p:cNvPicPr preferRelativeResize="0"/>
          <p:nvPr/>
        </p:nvPicPr>
        <p:blipFill rotWithShape="1">
          <a:blip r:embed="rId6">
            <a:alphaModFix/>
          </a:blip>
          <a:srcRect b="14479" l="2157" r="18521" t="8627"/>
          <a:stretch/>
        </p:blipFill>
        <p:spPr>
          <a:xfrm>
            <a:off x="7562300" y="4252676"/>
            <a:ext cx="1306450" cy="191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171" name="Google Shape;171;p22"/>
          <p:cNvSpPr txBox="1"/>
          <p:nvPr/>
        </p:nvSpPr>
        <p:spPr>
          <a:xfrm>
            <a:off x="311700" y="87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2300">
                <a:solidFill>
                  <a:srgbClr val="18608C"/>
                </a:solidFill>
                <a:latin typeface="Rubik"/>
                <a:ea typeface="Rubik"/>
                <a:cs typeface="Rubik"/>
                <a:sym typeface="Rubik"/>
              </a:rPr>
              <a:t>ICD (</a:t>
            </a:r>
            <a:r>
              <a:rPr lang="de" sz="2300">
                <a:solidFill>
                  <a:srgbClr val="18608C"/>
                </a:solidFill>
                <a:latin typeface="Rubik"/>
                <a:ea typeface="Rubik"/>
                <a:cs typeface="Rubik"/>
                <a:sym typeface="Rubik"/>
              </a:rPr>
              <a:t>1/2</a:t>
            </a:r>
            <a:r>
              <a:rPr lang="de" sz="2300">
                <a:solidFill>
                  <a:srgbClr val="18608C"/>
                </a:solidFill>
                <a:latin typeface="Rubik"/>
                <a:ea typeface="Rubik"/>
                <a:cs typeface="Rubik"/>
                <a:sym typeface="Rubik"/>
              </a:rPr>
              <a:t>)</a:t>
            </a:r>
            <a:endParaRPr sz="2300">
              <a:solidFill>
                <a:srgbClr val="18608C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72" name="Google Shape;172;p22"/>
          <p:cNvSpPr/>
          <p:nvPr/>
        </p:nvSpPr>
        <p:spPr>
          <a:xfrm>
            <a:off x="358050" y="1213325"/>
            <a:ext cx="2644500" cy="572700"/>
          </a:xfrm>
          <a:prstGeom prst="rect">
            <a:avLst/>
          </a:prstGeom>
          <a:noFill/>
          <a:ln cap="flat" cmpd="sng" w="28575">
            <a:solidFill>
              <a:srgbClr val="8FBD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Rubik"/>
                <a:ea typeface="Rubik"/>
                <a:cs typeface="Rubik"/>
                <a:sym typeface="Rubik"/>
              </a:rPr>
              <a:t>International Classification of Diseases</a:t>
            </a:r>
            <a:endParaRPr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73" name="Google Shape;173;p22"/>
          <p:cNvSpPr/>
          <p:nvPr/>
        </p:nvSpPr>
        <p:spPr>
          <a:xfrm>
            <a:off x="358075" y="2502450"/>
            <a:ext cx="2644500" cy="572700"/>
          </a:xfrm>
          <a:prstGeom prst="rect">
            <a:avLst/>
          </a:prstGeom>
          <a:noFill/>
          <a:ln cap="flat" cmpd="sng" w="28575">
            <a:solidFill>
              <a:srgbClr val="8FBD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Rubik"/>
                <a:ea typeface="Rubik"/>
                <a:cs typeface="Rubik"/>
                <a:sym typeface="Rubik"/>
              </a:rPr>
              <a:t>World Health Organization (WHO)</a:t>
            </a:r>
            <a:endParaRPr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74" name="Google Shape;174;p22"/>
          <p:cNvSpPr/>
          <p:nvPr/>
        </p:nvSpPr>
        <p:spPr>
          <a:xfrm>
            <a:off x="358050" y="3791600"/>
            <a:ext cx="2644500" cy="572700"/>
          </a:xfrm>
          <a:prstGeom prst="rect">
            <a:avLst/>
          </a:prstGeom>
          <a:noFill/>
          <a:ln cap="flat" cmpd="sng" w="28575">
            <a:solidFill>
              <a:srgbClr val="8FBD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dient zur einheitlichen Kodie-</a:t>
            </a:r>
            <a:endParaRPr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rung von Krankheiten</a:t>
            </a:r>
            <a:endParaRPr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75" name="Google Shape;175;p22"/>
          <p:cNvSpPr/>
          <p:nvPr/>
        </p:nvSpPr>
        <p:spPr>
          <a:xfrm>
            <a:off x="5974375" y="1213300"/>
            <a:ext cx="2644500" cy="572700"/>
          </a:xfrm>
          <a:prstGeom prst="rect">
            <a:avLst/>
          </a:prstGeom>
          <a:noFill/>
          <a:ln cap="flat" cmpd="sng" w="28575">
            <a:solidFill>
              <a:srgbClr val="8FBD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Rubik"/>
                <a:ea typeface="Rubik"/>
                <a:cs typeface="Rubik"/>
                <a:sym typeface="Rubik"/>
              </a:rPr>
              <a:t>am häufigsten eingesetzte Version ist ICD-10</a:t>
            </a:r>
            <a:endParaRPr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76" name="Google Shape;176;p22"/>
          <p:cNvSpPr/>
          <p:nvPr/>
        </p:nvSpPr>
        <p:spPr>
          <a:xfrm>
            <a:off x="5974375" y="2502438"/>
            <a:ext cx="2644500" cy="572700"/>
          </a:xfrm>
          <a:prstGeom prst="rect">
            <a:avLst/>
          </a:prstGeom>
          <a:noFill/>
          <a:ln cap="flat" cmpd="sng" w="28575">
            <a:solidFill>
              <a:srgbClr val="8FBD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Rubik"/>
                <a:ea typeface="Rubik"/>
                <a:cs typeface="Rubik"/>
                <a:sym typeface="Rubik"/>
              </a:rPr>
              <a:t>unterteilt in Kapitel, Gruppen, (Sub-)Kategorien</a:t>
            </a:r>
            <a:endParaRPr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77" name="Google Shape;177;p22"/>
          <p:cNvSpPr/>
          <p:nvPr/>
        </p:nvSpPr>
        <p:spPr>
          <a:xfrm>
            <a:off x="5974375" y="3791600"/>
            <a:ext cx="2644500" cy="572700"/>
          </a:xfrm>
          <a:prstGeom prst="rect">
            <a:avLst/>
          </a:prstGeom>
          <a:noFill/>
          <a:ln cap="flat" cmpd="sng" w="28575">
            <a:solidFill>
              <a:srgbClr val="8FBD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Rubik"/>
                <a:ea typeface="Rubik"/>
                <a:cs typeface="Rubik"/>
                <a:sym typeface="Rubik"/>
              </a:rPr>
              <a:t>eingesetzt in Abrechnung, Statistik und Forschung</a:t>
            </a:r>
            <a:endParaRPr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78" name="Google Shape;178;p22"/>
          <p:cNvPicPr preferRelativeResize="0"/>
          <p:nvPr/>
        </p:nvPicPr>
        <p:blipFill rotWithShape="1">
          <a:blip r:embed="rId3">
            <a:alphaModFix/>
          </a:blip>
          <a:srcRect b="3762" l="29442" r="33620" t="4704"/>
          <a:stretch/>
        </p:blipFill>
        <p:spPr>
          <a:xfrm>
            <a:off x="3326675" y="1213312"/>
            <a:ext cx="1271458" cy="3150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67275" y="1213333"/>
            <a:ext cx="1058075" cy="2446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185" name="Google Shape;185;p23"/>
          <p:cNvSpPr txBox="1"/>
          <p:nvPr/>
        </p:nvSpPr>
        <p:spPr>
          <a:xfrm>
            <a:off x="311700" y="811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2300">
                <a:solidFill>
                  <a:srgbClr val="18608C"/>
                </a:solidFill>
                <a:latin typeface="Rubik"/>
                <a:ea typeface="Rubik"/>
                <a:cs typeface="Rubik"/>
                <a:sym typeface="Rubik"/>
              </a:rPr>
              <a:t>ICD (2/2)</a:t>
            </a:r>
            <a:endParaRPr sz="2300">
              <a:solidFill>
                <a:srgbClr val="18608C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86" name="Google Shape;186;p23"/>
          <p:cNvSpPr/>
          <p:nvPr/>
        </p:nvSpPr>
        <p:spPr>
          <a:xfrm>
            <a:off x="2629525" y="1712450"/>
            <a:ext cx="1291800" cy="321300"/>
          </a:xfrm>
          <a:prstGeom prst="rect">
            <a:avLst/>
          </a:prstGeom>
          <a:solidFill>
            <a:srgbClr val="083359"/>
          </a:solidFill>
          <a:ln cap="flat" cmpd="sng" w="28575">
            <a:solidFill>
              <a:srgbClr val="0833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20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Kapitel</a:t>
            </a:r>
            <a:endParaRPr b="1" sz="1200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87" name="Google Shape;187;p23"/>
          <p:cNvSpPr/>
          <p:nvPr/>
        </p:nvSpPr>
        <p:spPr>
          <a:xfrm>
            <a:off x="2629525" y="2118875"/>
            <a:ext cx="1291800" cy="321300"/>
          </a:xfrm>
          <a:prstGeom prst="rect">
            <a:avLst/>
          </a:prstGeom>
          <a:solidFill>
            <a:srgbClr val="083359"/>
          </a:solidFill>
          <a:ln cap="flat" cmpd="sng" w="28575">
            <a:solidFill>
              <a:srgbClr val="0833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20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Gruppe</a:t>
            </a:r>
            <a:endParaRPr b="1" sz="1200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88" name="Google Shape;188;p23"/>
          <p:cNvSpPr/>
          <p:nvPr/>
        </p:nvSpPr>
        <p:spPr>
          <a:xfrm>
            <a:off x="2629525" y="2525300"/>
            <a:ext cx="1291800" cy="321300"/>
          </a:xfrm>
          <a:prstGeom prst="rect">
            <a:avLst/>
          </a:prstGeom>
          <a:solidFill>
            <a:srgbClr val="083359"/>
          </a:solidFill>
          <a:ln cap="flat" cmpd="sng" w="28575">
            <a:solidFill>
              <a:srgbClr val="0833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200">
                <a:solidFill>
                  <a:schemeClr val="lt1"/>
                </a:solidFill>
                <a:highlight>
                  <a:srgbClr val="083359"/>
                </a:highlight>
                <a:latin typeface="Rubik"/>
                <a:ea typeface="Rubik"/>
                <a:cs typeface="Rubik"/>
                <a:sym typeface="Rubik"/>
              </a:rPr>
              <a:t>Kategorie</a:t>
            </a:r>
            <a:endParaRPr b="1" sz="1200">
              <a:solidFill>
                <a:schemeClr val="lt1"/>
              </a:solidFill>
              <a:highlight>
                <a:srgbClr val="083359"/>
              </a:highlight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89" name="Google Shape;189;p23"/>
          <p:cNvSpPr/>
          <p:nvPr/>
        </p:nvSpPr>
        <p:spPr>
          <a:xfrm>
            <a:off x="2629525" y="2931725"/>
            <a:ext cx="1291800" cy="321300"/>
          </a:xfrm>
          <a:prstGeom prst="rect">
            <a:avLst/>
          </a:prstGeom>
          <a:solidFill>
            <a:srgbClr val="083359"/>
          </a:solidFill>
          <a:ln cap="flat" cmpd="sng" w="28575">
            <a:solidFill>
              <a:srgbClr val="0833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20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Subkategorie</a:t>
            </a:r>
            <a:endParaRPr b="1" sz="1200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cxnSp>
        <p:nvCxnSpPr>
          <p:cNvPr id="190" name="Google Shape;190;p23"/>
          <p:cNvCxnSpPr>
            <a:stCxn id="191" idx="3"/>
            <a:endCxn id="186" idx="1"/>
          </p:cNvCxnSpPr>
          <p:nvPr/>
        </p:nvCxnSpPr>
        <p:spPr>
          <a:xfrm flipH="1" rot="10800000">
            <a:off x="1790425" y="1873100"/>
            <a:ext cx="839100" cy="698700"/>
          </a:xfrm>
          <a:prstGeom prst="straightConnector1">
            <a:avLst/>
          </a:prstGeom>
          <a:noFill/>
          <a:ln cap="flat" cmpd="sng" w="28575">
            <a:solidFill>
              <a:srgbClr val="0833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2" name="Google Shape;192;p23"/>
          <p:cNvCxnSpPr>
            <a:stCxn id="191" idx="3"/>
            <a:endCxn id="187" idx="1"/>
          </p:cNvCxnSpPr>
          <p:nvPr/>
        </p:nvCxnSpPr>
        <p:spPr>
          <a:xfrm flipH="1" rot="10800000">
            <a:off x="1790425" y="2279525"/>
            <a:ext cx="839100" cy="292200"/>
          </a:xfrm>
          <a:prstGeom prst="straightConnector1">
            <a:avLst/>
          </a:prstGeom>
          <a:noFill/>
          <a:ln cap="flat" cmpd="sng" w="28575">
            <a:solidFill>
              <a:srgbClr val="0833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3" name="Google Shape;193;p23"/>
          <p:cNvCxnSpPr>
            <a:stCxn id="191" idx="3"/>
            <a:endCxn id="188" idx="1"/>
          </p:cNvCxnSpPr>
          <p:nvPr/>
        </p:nvCxnSpPr>
        <p:spPr>
          <a:xfrm>
            <a:off x="1790425" y="2571650"/>
            <a:ext cx="839100" cy="114300"/>
          </a:xfrm>
          <a:prstGeom prst="straightConnector1">
            <a:avLst/>
          </a:prstGeom>
          <a:noFill/>
          <a:ln cap="flat" cmpd="sng" w="28575">
            <a:solidFill>
              <a:srgbClr val="0833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4" name="Google Shape;194;p23"/>
          <p:cNvCxnSpPr>
            <a:stCxn id="191" idx="3"/>
            <a:endCxn id="189" idx="1"/>
          </p:cNvCxnSpPr>
          <p:nvPr/>
        </p:nvCxnSpPr>
        <p:spPr>
          <a:xfrm>
            <a:off x="1790425" y="2571875"/>
            <a:ext cx="839100" cy="520500"/>
          </a:xfrm>
          <a:prstGeom prst="straightConnector1">
            <a:avLst/>
          </a:prstGeom>
          <a:noFill/>
          <a:ln cap="flat" cmpd="sng" w="28575">
            <a:solidFill>
              <a:srgbClr val="0833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5" name="Google Shape;195;p23"/>
          <p:cNvSpPr/>
          <p:nvPr/>
        </p:nvSpPr>
        <p:spPr>
          <a:xfrm>
            <a:off x="4344750" y="1712450"/>
            <a:ext cx="4479300" cy="321300"/>
          </a:xfrm>
          <a:prstGeom prst="rect">
            <a:avLst/>
          </a:prstGeom>
          <a:noFill/>
          <a:ln cap="flat" cmpd="sng" w="9525">
            <a:solidFill>
              <a:srgbClr val="0833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Schlüsselnummern für besondere Zwecke </a:t>
            </a:r>
            <a:r>
              <a:rPr b="1" lang="de" sz="10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(U00-U99)</a:t>
            </a:r>
            <a:endParaRPr b="1" sz="10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cxnSp>
        <p:nvCxnSpPr>
          <p:cNvPr id="196" name="Google Shape;196;p23"/>
          <p:cNvCxnSpPr>
            <a:stCxn id="186" idx="3"/>
            <a:endCxn id="195" idx="1"/>
          </p:cNvCxnSpPr>
          <p:nvPr/>
        </p:nvCxnSpPr>
        <p:spPr>
          <a:xfrm>
            <a:off x="3921325" y="1873100"/>
            <a:ext cx="423300" cy="0"/>
          </a:xfrm>
          <a:prstGeom prst="straightConnector1">
            <a:avLst/>
          </a:prstGeom>
          <a:noFill/>
          <a:ln cap="flat" cmpd="sng" w="28575">
            <a:solidFill>
              <a:srgbClr val="0833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7" name="Google Shape;197;p23"/>
          <p:cNvSpPr/>
          <p:nvPr/>
        </p:nvSpPr>
        <p:spPr>
          <a:xfrm>
            <a:off x="4344750" y="2118875"/>
            <a:ext cx="4479300" cy="321300"/>
          </a:xfrm>
          <a:prstGeom prst="rect">
            <a:avLst/>
          </a:prstGeom>
          <a:noFill/>
          <a:ln cap="flat" cmpd="sng" w="9525">
            <a:solidFill>
              <a:srgbClr val="0833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Vorläufige Zuordnung von Krankheiten unkl. Ätiologie …  </a:t>
            </a:r>
            <a:r>
              <a:rPr b="1" lang="de" sz="10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(U00-U49)</a:t>
            </a:r>
            <a:endParaRPr b="1" sz="10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98" name="Google Shape;198;p23"/>
          <p:cNvSpPr/>
          <p:nvPr/>
        </p:nvSpPr>
        <p:spPr>
          <a:xfrm>
            <a:off x="4344750" y="2525300"/>
            <a:ext cx="4479300" cy="321300"/>
          </a:xfrm>
          <a:prstGeom prst="rect">
            <a:avLst/>
          </a:prstGeom>
          <a:noFill/>
          <a:ln cap="flat" cmpd="sng" w="9525">
            <a:solidFill>
              <a:srgbClr val="0833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Krankheiten mit unklarer Ätiologie … </a:t>
            </a:r>
            <a:r>
              <a:rPr b="1" lang="de" sz="10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(U07)</a:t>
            </a:r>
            <a:endParaRPr b="1" sz="10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99" name="Google Shape;199;p23"/>
          <p:cNvSpPr/>
          <p:nvPr/>
        </p:nvSpPr>
        <p:spPr>
          <a:xfrm>
            <a:off x="4344750" y="2931725"/>
            <a:ext cx="4479300" cy="321300"/>
          </a:xfrm>
          <a:prstGeom prst="rect">
            <a:avLst/>
          </a:prstGeom>
          <a:noFill/>
          <a:ln cap="flat" cmpd="sng" w="9525">
            <a:solidFill>
              <a:srgbClr val="0833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COVID-19, Virus nachgewiesen </a:t>
            </a:r>
            <a:r>
              <a:rPr b="1" lang="de" sz="10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(U07.1)</a:t>
            </a:r>
            <a:endParaRPr b="1" sz="10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cxnSp>
        <p:nvCxnSpPr>
          <p:cNvPr id="200" name="Google Shape;200;p23"/>
          <p:cNvCxnSpPr>
            <a:stCxn id="187" idx="3"/>
            <a:endCxn id="197" idx="1"/>
          </p:cNvCxnSpPr>
          <p:nvPr/>
        </p:nvCxnSpPr>
        <p:spPr>
          <a:xfrm>
            <a:off x="3921325" y="2279525"/>
            <a:ext cx="423300" cy="0"/>
          </a:xfrm>
          <a:prstGeom prst="straightConnector1">
            <a:avLst/>
          </a:prstGeom>
          <a:noFill/>
          <a:ln cap="flat" cmpd="sng" w="28575">
            <a:solidFill>
              <a:srgbClr val="0833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1" name="Google Shape;201;p23"/>
          <p:cNvCxnSpPr>
            <a:stCxn id="188" idx="3"/>
            <a:endCxn id="198" idx="1"/>
          </p:cNvCxnSpPr>
          <p:nvPr/>
        </p:nvCxnSpPr>
        <p:spPr>
          <a:xfrm>
            <a:off x="3921325" y="2685950"/>
            <a:ext cx="423300" cy="0"/>
          </a:xfrm>
          <a:prstGeom prst="straightConnector1">
            <a:avLst/>
          </a:prstGeom>
          <a:noFill/>
          <a:ln cap="flat" cmpd="sng" w="28575">
            <a:solidFill>
              <a:srgbClr val="0833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2" name="Google Shape;202;p23"/>
          <p:cNvCxnSpPr>
            <a:stCxn id="189" idx="3"/>
            <a:endCxn id="199" idx="1"/>
          </p:cNvCxnSpPr>
          <p:nvPr/>
        </p:nvCxnSpPr>
        <p:spPr>
          <a:xfrm>
            <a:off x="3921325" y="3092375"/>
            <a:ext cx="423300" cy="0"/>
          </a:xfrm>
          <a:prstGeom prst="straightConnector1">
            <a:avLst/>
          </a:prstGeom>
          <a:noFill/>
          <a:ln cap="flat" cmpd="sng" w="28575">
            <a:solidFill>
              <a:srgbClr val="083359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03" name="Google Shape;203;p23"/>
          <p:cNvPicPr preferRelativeResize="0"/>
          <p:nvPr/>
        </p:nvPicPr>
        <p:blipFill rotWithShape="1">
          <a:blip r:embed="rId3">
            <a:alphaModFix/>
          </a:blip>
          <a:srcRect b="0" l="16112" r="18600" t="14302"/>
          <a:stretch/>
        </p:blipFill>
        <p:spPr>
          <a:xfrm>
            <a:off x="272775" y="1840513"/>
            <a:ext cx="1517751" cy="1462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